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20" r:id="rId3"/>
    <p:sldId id="324" r:id="rId4"/>
    <p:sldId id="268" r:id="rId5"/>
    <p:sldId id="336" r:id="rId6"/>
    <p:sldId id="327" r:id="rId7"/>
    <p:sldId id="329" r:id="rId8"/>
    <p:sldId id="331" r:id="rId9"/>
    <p:sldId id="338" r:id="rId10"/>
    <p:sldId id="335" r:id="rId11"/>
    <p:sldId id="334" r:id="rId12"/>
    <p:sldId id="337" r:id="rId13"/>
    <p:sldId id="312" r:id="rId14"/>
  </p:sldIdLst>
  <p:sldSz cx="9144000" cy="6858000" type="screen4x3"/>
  <p:notesSz cx="6797675" cy="99282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4256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84" d="100"/>
          <a:sy n="84" d="100"/>
        </p:scale>
        <p:origin x="-99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50281909205802E-2"/>
          <c:y val="0.13243082190464217"/>
          <c:w val="0.90788798969573248"/>
          <c:h val="0.70197038729658201"/>
        </c:manualLayout>
      </c:layout>
      <c:lineChart>
        <c:grouping val="standard"/>
        <c:varyColors val="0"/>
        <c:ser>
          <c:idx val="0"/>
          <c:order val="0"/>
          <c:tx>
            <c:strRef>
              <c:f>Arkusz1!$B$1</c:f>
              <c:strCache>
                <c:ptCount val="1"/>
                <c:pt idx="0">
                  <c:v>Liczba pacjentów</c:v>
                </c:pt>
              </c:strCache>
            </c:strRef>
          </c:tx>
          <c:spPr>
            <a:ln w="28575" cap="rnd">
              <a:solidFill>
                <a:schemeClr val="accent1"/>
              </a:solidFill>
              <a:round/>
            </a:ln>
            <a:effectLst/>
          </c:spPr>
          <c:marker>
            <c:symbol val="none"/>
          </c:marker>
          <c:dLbls>
            <c:dLbl>
              <c:idx val="0"/>
              <c:layout>
                <c:manualLayout>
                  <c:x val="-1.0802469135802469E-2"/>
                  <c:y val="5.892668587878425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734-49FB-A197-622EC68F9FED}"/>
                </c:ext>
              </c:extLst>
            </c:dLbl>
            <c:dLbl>
              <c:idx val="1"/>
              <c:layout>
                <c:manualLayout>
                  <c:x val="-4.3209876543209874E-2"/>
                  <c:y val="8.979304514862361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734-49FB-A197-622EC68F9FED}"/>
                </c:ext>
              </c:extLst>
            </c:dLbl>
            <c:dLbl>
              <c:idx val="2"/>
              <c:layout>
                <c:manualLayout>
                  <c:x val="-4.6296296296296356E-2"/>
                  <c:y val="7.856891450504556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734-49FB-A197-622EC68F9FED}"/>
                </c:ext>
              </c:extLst>
            </c:dLbl>
            <c:dLbl>
              <c:idx val="3"/>
              <c:layout>
                <c:manualLayout>
                  <c:x val="-4.7839506172839621E-2"/>
                  <c:y val="7.576288184415118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734-49FB-A197-622EC68F9FED}"/>
                </c:ext>
              </c:extLst>
            </c:dLbl>
            <c:dLbl>
              <c:idx val="4"/>
              <c:layout>
                <c:manualLayout>
                  <c:x val="-3.3950617283950733E-2"/>
                  <c:y val="8.979304514862357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734-49FB-A197-622EC68F9F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Arkusz1!$A$2:$A$7</c:f>
              <c:numCache>
                <c:formatCode>General</c:formatCode>
                <c:ptCount val="6"/>
                <c:pt idx="0">
                  <c:v>2014</c:v>
                </c:pt>
                <c:pt idx="1">
                  <c:v>2015</c:v>
                </c:pt>
                <c:pt idx="2">
                  <c:v>2016</c:v>
                </c:pt>
                <c:pt idx="3">
                  <c:v>2017</c:v>
                </c:pt>
                <c:pt idx="4">
                  <c:v>2018</c:v>
                </c:pt>
                <c:pt idx="5">
                  <c:v>2019</c:v>
                </c:pt>
              </c:numCache>
            </c:numRef>
          </c:cat>
          <c:val>
            <c:numRef>
              <c:f>Arkusz1!$B$2:$B$7</c:f>
              <c:numCache>
                <c:formatCode>General</c:formatCode>
                <c:ptCount val="6"/>
                <c:pt idx="0">
                  <c:v>27723</c:v>
                </c:pt>
                <c:pt idx="1">
                  <c:v>27648</c:v>
                </c:pt>
                <c:pt idx="2">
                  <c:v>28433</c:v>
                </c:pt>
                <c:pt idx="3">
                  <c:v>29323</c:v>
                </c:pt>
                <c:pt idx="4">
                  <c:v>29194</c:v>
                </c:pt>
                <c:pt idx="5">
                  <c:v>29650</c:v>
                </c:pt>
              </c:numCache>
            </c:numRef>
          </c:val>
          <c:smooth val="0"/>
          <c:extLst xmlns:c16r2="http://schemas.microsoft.com/office/drawing/2015/06/chart">
            <c:ext xmlns:c16="http://schemas.microsoft.com/office/drawing/2014/chart" uri="{C3380CC4-5D6E-409C-BE32-E72D297353CC}">
              <c16:uniqueId val="{00000004-1734-49FB-A197-622EC68F9FED}"/>
            </c:ext>
          </c:extLst>
        </c:ser>
        <c:dLbls>
          <c:showLegendKey val="0"/>
          <c:showVal val="0"/>
          <c:showCatName val="0"/>
          <c:showSerName val="0"/>
          <c:showPercent val="0"/>
          <c:showBubbleSize val="0"/>
        </c:dLbls>
        <c:marker val="1"/>
        <c:smooth val="0"/>
        <c:axId val="177239168"/>
        <c:axId val="177240704"/>
      </c:lineChart>
      <c:catAx>
        <c:axId val="17723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177240704"/>
        <c:crosses val="autoZero"/>
        <c:auto val="1"/>
        <c:lblAlgn val="ctr"/>
        <c:lblOffset val="100"/>
        <c:noMultiLvlLbl val="0"/>
      </c:catAx>
      <c:valAx>
        <c:axId val="177240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177239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pl-PL"/>
              <a:t>Kliknij, aby edytować styl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402B2DD4-2C23-4408-AD67-21F89CDE75F1}" type="datetimeFigureOut">
              <a:rPr lang="pl-PL" smtClean="0"/>
              <a:t>18.09.2020</a:t>
            </a:fld>
            <a:endParaRPr lang="pl-PL"/>
          </a:p>
        </p:txBody>
      </p:sp>
      <p:sp>
        <p:nvSpPr>
          <p:cNvPr id="8" name="Slide Number Placeholder 7"/>
          <p:cNvSpPr>
            <a:spLocks noGrp="1"/>
          </p:cNvSpPr>
          <p:nvPr>
            <p:ph type="sldNum" sz="quarter" idx="11"/>
          </p:nvPr>
        </p:nvSpPr>
        <p:spPr/>
        <p:txBody>
          <a:bodyPr/>
          <a:lstStyle/>
          <a:p>
            <a:fld id="{DB1BF333-4AB8-44B8-B594-0072B804C834}" type="slidenum">
              <a:rPr lang="pl-PL" smtClean="0"/>
              <a:t>‹#›</a:t>
            </a:fld>
            <a:endParaRPr lang="pl-PL"/>
          </a:p>
        </p:txBody>
      </p:sp>
      <p:sp>
        <p:nvSpPr>
          <p:cNvPr id="9" name="Footer Placeholder 8"/>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402B2DD4-2C23-4408-AD67-21F89CDE75F1}" type="datetimeFigureOut">
              <a:rPr lang="pl-PL" smtClean="0"/>
              <a:t>18.09.2020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B1BF333-4AB8-44B8-B594-0072B804C834}"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402B2DD4-2C23-4408-AD67-21F89CDE75F1}" type="datetimeFigureOut">
              <a:rPr lang="pl-PL" smtClean="0"/>
              <a:t>18.09.2020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B1BF333-4AB8-44B8-B594-0072B804C834}"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02B2DD4-2C23-4408-AD67-21F89CDE75F1}" type="datetimeFigureOut">
              <a:rPr lang="pl-PL" smtClean="0"/>
              <a:t>18.09.2020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B1BF333-4AB8-44B8-B594-0072B804C834}"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l-PL"/>
              <a:t>Kliknij, aby edytować styl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02B2DD4-2C23-4408-AD67-21F89CDE75F1}" type="datetimeFigureOut">
              <a:rPr lang="pl-PL" smtClean="0"/>
              <a:t>18.09.2020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B1BF333-4AB8-44B8-B594-0072B804C834}" type="slidenum">
              <a:rPr lang="pl-PL" smtClean="0"/>
              <a:t>‹#›</a:t>
            </a:fld>
            <a:endParaRPr lang="pl-PL"/>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02B2DD4-2C23-4408-AD67-21F89CDE75F1}" type="datetimeFigureOut">
              <a:rPr lang="pl-PL" smtClean="0"/>
              <a:t>18.09.2020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B1BF333-4AB8-44B8-B594-0072B804C834}" type="slidenum">
              <a:rPr lang="pl-PL" smtClean="0"/>
              <a:t>‹#›</a:t>
            </a:fld>
            <a:endParaRPr lang="pl-PL"/>
          </a:p>
        </p:txBody>
      </p:sp>
      <p:sp>
        <p:nvSpPr>
          <p:cNvPr id="9" name="Content Placeholder 8"/>
          <p:cNvSpPr>
            <a:spLocks noGrp="1"/>
          </p:cNvSpPr>
          <p:nvPr>
            <p:ph sz="quarter" idx="13"/>
          </p:nvPr>
        </p:nvSpPr>
        <p:spPr>
          <a:xfrm>
            <a:off x="365760" y="1600200"/>
            <a:ext cx="4041648" cy="452628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402B2DD4-2C23-4408-AD67-21F89CDE75F1}" type="datetimeFigureOut">
              <a:rPr lang="pl-PL" smtClean="0"/>
              <a:t>18.09.2020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B1BF333-4AB8-44B8-B594-0072B804C834}" type="slidenum">
              <a:rPr lang="pl-PL" smtClean="0"/>
              <a:t>‹#›</a:t>
            </a:fld>
            <a:endParaRPr lang="pl-PL"/>
          </a:p>
        </p:txBody>
      </p:sp>
      <p:sp>
        <p:nvSpPr>
          <p:cNvPr id="11" name="Content Placeholder 10"/>
          <p:cNvSpPr>
            <a:spLocks noGrp="1"/>
          </p:cNvSpPr>
          <p:nvPr>
            <p:ph sz="quarter" idx="13"/>
          </p:nvPr>
        </p:nvSpPr>
        <p:spPr>
          <a:xfrm>
            <a:off x="457200" y="2212848"/>
            <a:ext cx="4041648" cy="391363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02B2DD4-2C23-4408-AD67-21F89CDE75F1}" type="datetimeFigureOut">
              <a:rPr lang="pl-PL" smtClean="0"/>
              <a:t>18.09.2020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B1BF333-4AB8-44B8-B594-0072B804C834}"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2DD4-2C23-4408-AD67-21F89CDE75F1}" type="datetimeFigureOut">
              <a:rPr lang="pl-PL" smtClean="0"/>
              <a:t>18.09.2020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B1BF333-4AB8-44B8-B594-0072B804C834}"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pl-PL"/>
              <a:t>Kliknij, aby edytować styl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02B2DD4-2C23-4408-AD67-21F89CDE75F1}" type="datetimeFigureOut">
              <a:rPr lang="pl-PL" smtClean="0"/>
              <a:t>18.09.2020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B1BF333-4AB8-44B8-B594-0072B804C834}"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pl-PL"/>
              <a:t>Kliknij, aby edytować styl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02B2DD4-2C23-4408-AD67-21F89CDE75F1}" type="datetimeFigureOut">
              <a:rPr lang="pl-PL" smtClean="0"/>
              <a:t>18.09.2020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B1BF333-4AB8-44B8-B594-0072B804C834}"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pl-PL"/>
              <a:t>Kliknij, aby edytować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02B2DD4-2C23-4408-AD67-21F89CDE75F1}" type="datetimeFigureOut">
              <a:rPr lang="pl-PL" smtClean="0"/>
              <a:t>18.09.2020</a:t>
            </a:fld>
            <a:endParaRPr lang="pl-PL"/>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pl-PL"/>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B1BF333-4AB8-44B8-B594-0072B804C834}" type="slidenum">
              <a:rPr lang="pl-PL" smtClean="0"/>
              <a:t>‹#›</a:t>
            </a:fld>
            <a:endParaRPr lang="pl-PL"/>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a:xfrm>
            <a:off x="1259632" y="5611210"/>
            <a:ext cx="6400800" cy="1219200"/>
          </a:xfrm>
        </p:spPr>
        <p:txBody>
          <a:bodyPr/>
          <a:lstStyle/>
          <a:p>
            <a:r>
              <a:rPr lang="pl-PL" dirty="0">
                <a:solidFill>
                  <a:schemeClr val="tx1"/>
                </a:solidFill>
              </a:rPr>
              <a:t>Rada Powiatu 29.09.2020</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8575"/>
            <a:ext cx="9144000"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2" y="260648"/>
            <a:ext cx="280987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465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908720"/>
          </a:xfrm>
        </p:spPr>
        <p:txBody>
          <a:bodyPr anchor="ctr"/>
          <a:lstStyle/>
          <a:p>
            <a:pPr>
              <a:lnSpc>
                <a:spcPct val="100000"/>
              </a:lnSpc>
            </a:pPr>
            <a:r>
              <a:rPr lang="pl-PL" sz="2800" b="1" dirty="0">
                <a:solidFill>
                  <a:srgbClr val="0070C0"/>
                </a:solidFill>
                <a:latin typeface="Calibri" panose="020F0502020204030204" pitchFamily="34" charset="0"/>
              </a:rPr>
              <a:t>Zobowiązania Spółki</a:t>
            </a:r>
            <a:endParaRPr lang="pl-PL" sz="2800" dirty="0">
              <a:latin typeface="Calibri" panose="020F0502020204030204" pitchFamily="34" charset="0"/>
            </a:endParaRPr>
          </a:p>
        </p:txBody>
      </p:sp>
      <p:sp>
        <p:nvSpPr>
          <p:cNvPr id="3" name="Symbol zastępczy zawartości 2"/>
          <p:cNvSpPr>
            <a:spLocks noGrp="1"/>
          </p:cNvSpPr>
          <p:nvPr>
            <p:ph idx="1"/>
          </p:nvPr>
        </p:nvSpPr>
        <p:spPr>
          <a:xfrm>
            <a:off x="251520" y="1268760"/>
            <a:ext cx="8435280" cy="4857403"/>
          </a:xfrm>
        </p:spPr>
        <p:txBody>
          <a:bodyPr>
            <a:normAutofit/>
          </a:bodyPr>
          <a:lstStyle/>
          <a:p>
            <a:pPr marL="0" lvl="0" indent="0" algn="ctr">
              <a:buNone/>
            </a:pPr>
            <a:endParaRPr lang="pl-PL" sz="2000" b="1" dirty="0">
              <a:solidFill>
                <a:schemeClr val="accent1">
                  <a:lumMod val="75000"/>
                </a:schemeClr>
              </a:solidFill>
              <a:latin typeface="Palatino Linotype"/>
            </a:endParaRPr>
          </a:p>
          <a:p>
            <a:r>
              <a:rPr lang="pl-PL" sz="2000" dirty="0">
                <a:solidFill>
                  <a:schemeClr val="tx1"/>
                </a:solidFill>
                <a:latin typeface="Calibri" panose="020F0502020204030204" pitchFamily="34" charset="0"/>
                <a:cs typeface="Calibri" panose="020F0502020204030204" pitchFamily="34" charset="0"/>
              </a:rPr>
              <a:t>Wartość zobowiązań wymagalnych na 31.12.2017 wynosiła 1 674 413,71  zł. </a:t>
            </a:r>
          </a:p>
          <a:p>
            <a:r>
              <a:rPr lang="pl-PL" sz="2000" dirty="0">
                <a:solidFill>
                  <a:schemeClr val="tx1"/>
                </a:solidFill>
                <a:latin typeface="Calibri" panose="020F0502020204030204" pitchFamily="34" charset="0"/>
                <a:cs typeface="Calibri" panose="020F0502020204030204" pitchFamily="34" charset="0"/>
              </a:rPr>
              <a:t>Wartość zobowiązań wymagalnych na 31.12.2018 wynosiła 818 041,69 zł</a:t>
            </a:r>
          </a:p>
          <a:p>
            <a:r>
              <a:rPr lang="pl-PL" sz="2000" dirty="0">
                <a:solidFill>
                  <a:schemeClr val="tx1"/>
                </a:solidFill>
                <a:latin typeface="Calibri" panose="020F0502020204030204" pitchFamily="34" charset="0"/>
                <a:cs typeface="Calibri" panose="020F0502020204030204" pitchFamily="34" charset="0"/>
              </a:rPr>
              <a:t>Wartość zobowiązań wymagalnych na 31.12.2019 wynosiła 304 315,49 zł</a:t>
            </a:r>
          </a:p>
          <a:p>
            <a:r>
              <a:rPr lang="pl-PL" sz="2000" dirty="0">
                <a:solidFill>
                  <a:schemeClr val="tx1"/>
                </a:solidFill>
                <a:latin typeface="Calibri" panose="020F0502020204030204" pitchFamily="34" charset="0"/>
                <a:cs typeface="Calibri" panose="020F0502020204030204" pitchFamily="34" charset="0"/>
              </a:rPr>
              <a:t>Wartość zobowiązań wymagalnych na 31.08.2020 wynosi 0,00 zł</a:t>
            </a:r>
          </a:p>
          <a:p>
            <a:endParaRPr lang="pl-PL" sz="2000" b="1" dirty="0">
              <a:solidFill>
                <a:schemeClr val="tx1"/>
              </a:solidFill>
              <a:latin typeface="Calibri" panose="020F0502020204030204" pitchFamily="34" charset="0"/>
              <a:cs typeface="Calibri" panose="020F0502020204030204" pitchFamily="34" charset="0"/>
            </a:endParaRPr>
          </a:p>
          <a:p>
            <a:endParaRPr lang="pl-PL" sz="2000" b="1" dirty="0">
              <a:solidFill>
                <a:schemeClr val="tx1"/>
              </a:solidFill>
              <a:latin typeface="Calibri" panose="020F0502020204030204" pitchFamily="34" charset="0"/>
              <a:cs typeface="Calibri" panose="020F0502020204030204" pitchFamily="34" charset="0"/>
            </a:endParaRPr>
          </a:p>
          <a:p>
            <a:pPr marL="0" lvl="0" indent="0" eaLnBrk="0" fontAlgn="base" hangingPunct="0">
              <a:spcBef>
                <a:spcPct val="0"/>
              </a:spcBef>
              <a:spcAft>
                <a:spcPct val="0"/>
              </a:spcAft>
              <a:buNone/>
              <a:defRPr/>
            </a:pPr>
            <a:endParaRPr lang="pl-PL" sz="2000"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3958587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620688"/>
          </a:xfrm>
        </p:spPr>
        <p:txBody>
          <a:bodyPr anchor="ctr"/>
          <a:lstStyle/>
          <a:p>
            <a:pPr>
              <a:lnSpc>
                <a:spcPct val="100000"/>
              </a:lnSpc>
            </a:pPr>
            <a:r>
              <a:rPr lang="pl-PL" sz="2800" b="1" dirty="0">
                <a:solidFill>
                  <a:srgbClr val="0070C0"/>
                </a:solidFill>
                <a:latin typeface="Calibri" panose="020F0502020204030204" pitchFamily="34" charset="0"/>
              </a:rPr>
              <a:t>Kredyty i Pożyczki</a:t>
            </a:r>
            <a:endParaRPr lang="pl-PL" sz="2800" dirty="0">
              <a:latin typeface="Calibri" panose="020F0502020204030204" pitchFamily="34" charset="0"/>
            </a:endParaRPr>
          </a:p>
        </p:txBody>
      </p:sp>
      <p:sp>
        <p:nvSpPr>
          <p:cNvPr id="3" name="Symbol zastępczy zawartości 2"/>
          <p:cNvSpPr>
            <a:spLocks noGrp="1"/>
          </p:cNvSpPr>
          <p:nvPr>
            <p:ph idx="1"/>
          </p:nvPr>
        </p:nvSpPr>
        <p:spPr>
          <a:xfrm>
            <a:off x="251520" y="620688"/>
            <a:ext cx="8568952" cy="5904656"/>
          </a:xfrm>
        </p:spPr>
        <p:txBody>
          <a:bodyPr>
            <a:noAutofit/>
          </a:bodyPr>
          <a:lstStyle/>
          <a:p>
            <a:pPr marL="0" indent="0">
              <a:buNone/>
            </a:pPr>
            <a:r>
              <a:rPr lang="pl-PL" sz="2000" b="1" dirty="0">
                <a:solidFill>
                  <a:schemeClr val="tx1"/>
                </a:solidFill>
                <a:latin typeface="Calibri" panose="020F0502020204030204" pitchFamily="34" charset="0"/>
                <a:cs typeface="Calibri" panose="020F0502020204030204" pitchFamily="34" charset="0"/>
              </a:rPr>
              <a:t>Stosownie do postanowień umowy pożyczki „JESSICA” </a:t>
            </a:r>
          </a:p>
          <a:p>
            <a:pPr marL="0" indent="0">
              <a:buNone/>
            </a:pPr>
            <a:r>
              <a:rPr lang="pl-PL" sz="2000" dirty="0">
                <a:solidFill>
                  <a:schemeClr val="tx1"/>
                </a:solidFill>
                <a:latin typeface="Calibri" panose="020F0502020204030204" pitchFamily="34" charset="0"/>
                <a:cs typeface="Calibri" panose="020F0502020204030204" pitchFamily="34" charset="0"/>
              </a:rPr>
              <a:t>Wartość udzielonej pożyczki : 14  889 000,00 zł</a:t>
            </a:r>
          </a:p>
          <a:p>
            <a:pPr marL="0" indent="0">
              <a:buNone/>
            </a:pPr>
            <a:r>
              <a:rPr lang="pl-PL" sz="2000" b="1" dirty="0">
                <a:solidFill>
                  <a:schemeClr val="tx1"/>
                </a:solidFill>
                <a:latin typeface="Calibri" panose="020F0502020204030204" pitchFamily="34" charset="0"/>
                <a:cs typeface="Calibri" panose="020F0502020204030204" pitchFamily="34" charset="0"/>
              </a:rPr>
              <a:t>Spłaty pożyczki wraz z odsetkami :</a:t>
            </a:r>
          </a:p>
          <a:p>
            <a:pPr marL="0" indent="0">
              <a:buNone/>
            </a:pPr>
            <a:endParaRPr lang="pl-PL" sz="2000" b="1" dirty="0">
              <a:solidFill>
                <a:schemeClr val="accent1">
                  <a:lumMod val="75000"/>
                </a:schemeClr>
              </a:solidFill>
              <a:latin typeface="Calibri" panose="020F0502020204030204" pitchFamily="34" charset="0"/>
              <a:cs typeface="Calibri" panose="020F0502020204030204" pitchFamily="34" charset="0"/>
            </a:endParaRPr>
          </a:p>
          <a:p>
            <a:pPr marL="0" lvl="0" indent="0" eaLnBrk="0" fontAlgn="base" hangingPunct="0">
              <a:spcBef>
                <a:spcPct val="0"/>
              </a:spcBef>
              <a:spcAft>
                <a:spcPct val="0"/>
              </a:spcAft>
              <a:buNone/>
              <a:defRPr/>
            </a:pPr>
            <a:endParaRPr lang="pl-PL" sz="2000" dirty="0">
              <a:solidFill>
                <a:schemeClr val="accent1">
                  <a:lumMod val="75000"/>
                </a:schemeClr>
              </a:solidFill>
              <a:latin typeface="Calibri" panose="020F0502020204030204" pitchFamily="34" charset="0"/>
              <a:cs typeface="Calibri" panose="020F0502020204030204" pitchFamily="34" charset="0"/>
            </a:endParaRPr>
          </a:p>
        </p:txBody>
      </p:sp>
      <p:graphicFrame>
        <p:nvGraphicFramePr>
          <p:cNvPr id="4" name="Tabela 3">
            <a:extLst>
              <a:ext uri="{FF2B5EF4-FFF2-40B4-BE49-F238E27FC236}">
                <a16:creationId xmlns:a16="http://schemas.microsoft.com/office/drawing/2014/main" xmlns="" id="{0650E3A6-CDD2-433B-B3D1-4DB2915C5A27}"/>
              </a:ext>
            </a:extLst>
          </p:cNvPr>
          <p:cNvGraphicFramePr>
            <a:graphicFrameLocks noGrp="1"/>
          </p:cNvGraphicFramePr>
          <p:nvPr>
            <p:extLst>
              <p:ext uri="{D42A27DB-BD31-4B8C-83A1-F6EECF244321}">
                <p14:modId xmlns:p14="http://schemas.microsoft.com/office/powerpoint/2010/main" val="4042611273"/>
              </p:ext>
            </p:extLst>
          </p:nvPr>
        </p:nvGraphicFramePr>
        <p:xfrm>
          <a:off x="179512" y="1988839"/>
          <a:ext cx="8712968" cy="3255030"/>
        </p:xfrm>
        <a:graphic>
          <a:graphicData uri="http://schemas.openxmlformats.org/drawingml/2006/table">
            <a:tbl>
              <a:tblPr/>
              <a:tblGrid>
                <a:gridCol w="8712968">
                  <a:extLst>
                    <a:ext uri="{9D8B030D-6E8A-4147-A177-3AD203B41FA5}">
                      <a16:colId xmlns:a16="http://schemas.microsoft.com/office/drawing/2014/main" xmlns="" val="1456530111"/>
                    </a:ext>
                  </a:extLst>
                </a:gridCol>
              </a:tblGrid>
              <a:tr h="452970">
                <a:tc>
                  <a:txBody>
                    <a:bodyPr/>
                    <a:lstStyle/>
                    <a:p>
                      <a:pPr algn="l" fontAlgn="t"/>
                      <a:r>
                        <a:rPr lang="pl-PL" sz="1700" b="0" i="0" u="none" strike="noStrike">
                          <a:effectLst/>
                          <a:latin typeface="Calibri" panose="020F0502020204030204" pitchFamily="34" charset="0"/>
                          <a:cs typeface="Calibri" panose="020F0502020204030204" pitchFamily="34" charset="0"/>
                        </a:rPr>
                        <a:t>2019 ROK  SPŁACONE RATY POŻYCZKI KWOTA  1 145 307,60 ZŁ</a:t>
                      </a:r>
                    </a:p>
                  </a:txBody>
                  <a:tcPr marL="9525" marR="9525" marT="9525" marB="0">
                    <a:lnL>
                      <a:noFill/>
                    </a:lnL>
                    <a:lnR>
                      <a:noFill/>
                    </a:lnR>
                    <a:lnT>
                      <a:noFill/>
                    </a:lnT>
                    <a:lnB>
                      <a:noFill/>
                    </a:lnB>
                  </a:tcPr>
                </a:tc>
                <a:extLst>
                  <a:ext uri="{0D108BD9-81ED-4DB2-BD59-A6C34878D82A}">
                    <a16:rowId xmlns:a16="http://schemas.microsoft.com/office/drawing/2014/main" xmlns="" val="571043736"/>
                  </a:ext>
                </a:extLst>
              </a:tr>
              <a:tr h="452970">
                <a:tc>
                  <a:txBody>
                    <a:bodyPr/>
                    <a:lstStyle/>
                    <a:p>
                      <a:pPr algn="l" fontAlgn="t"/>
                      <a:r>
                        <a:rPr lang="pl-PL" sz="1700" b="0" i="0" u="none" strike="noStrike" dirty="0">
                          <a:effectLst/>
                          <a:latin typeface="Calibri" panose="020F0502020204030204" pitchFamily="34" charset="0"/>
                          <a:cs typeface="Calibri" panose="020F0502020204030204" pitchFamily="34" charset="0"/>
                        </a:rPr>
                        <a:t>2019 ROK  ZAPŁACONE ODSETKI POŻYCZKI KWOTA 120 087,34 ZŁ</a:t>
                      </a:r>
                    </a:p>
                  </a:txBody>
                  <a:tcPr marL="9525" marR="9525" marT="9525" marB="0">
                    <a:lnL>
                      <a:noFill/>
                    </a:lnL>
                    <a:lnR>
                      <a:noFill/>
                    </a:lnR>
                    <a:lnT>
                      <a:noFill/>
                    </a:lnT>
                    <a:lnB>
                      <a:noFill/>
                    </a:lnB>
                  </a:tcPr>
                </a:tc>
                <a:extLst>
                  <a:ext uri="{0D108BD9-81ED-4DB2-BD59-A6C34878D82A}">
                    <a16:rowId xmlns:a16="http://schemas.microsoft.com/office/drawing/2014/main" xmlns="" val="3664621343"/>
                  </a:ext>
                </a:extLst>
              </a:tr>
              <a:tr h="452970">
                <a:tc>
                  <a:txBody>
                    <a:bodyPr/>
                    <a:lstStyle/>
                    <a:p>
                      <a:pPr algn="l" fontAlgn="t"/>
                      <a:r>
                        <a:rPr lang="pl-PL" sz="1700" b="1" i="0" u="none" strike="noStrike" dirty="0">
                          <a:effectLst/>
                          <a:latin typeface="Calibri" panose="020F0502020204030204" pitchFamily="34" charset="0"/>
                          <a:cs typeface="Calibri" panose="020F0502020204030204" pitchFamily="34" charset="0"/>
                        </a:rPr>
                        <a:t>2019 ROK  SALDO NA 31.12.2019 ROKU KAPITAŁ DO SPŁATY POŻYCZKI KWOTA 11 453 076,00 ZŁ</a:t>
                      </a:r>
                    </a:p>
                  </a:txBody>
                  <a:tcPr marL="9525" marR="9525" marT="9525" marB="0">
                    <a:lnL>
                      <a:noFill/>
                    </a:lnL>
                    <a:lnR>
                      <a:noFill/>
                    </a:lnR>
                    <a:lnT>
                      <a:noFill/>
                    </a:lnT>
                    <a:lnB>
                      <a:noFill/>
                    </a:lnB>
                  </a:tcPr>
                </a:tc>
                <a:extLst>
                  <a:ext uri="{0D108BD9-81ED-4DB2-BD59-A6C34878D82A}">
                    <a16:rowId xmlns:a16="http://schemas.microsoft.com/office/drawing/2014/main" xmlns="" val="27975486"/>
                  </a:ext>
                </a:extLst>
              </a:tr>
              <a:tr h="452970">
                <a:tc>
                  <a:txBody>
                    <a:bodyPr/>
                    <a:lstStyle/>
                    <a:p>
                      <a:pPr algn="l" fontAlgn="t"/>
                      <a:r>
                        <a:rPr lang="pl-PL" sz="1700" b="0" i="0" u="none" strike="noStrike" dirty="0">
                          <a:effectLst/>
                          <a:latin typeface="Calibri" panose="020F0502020204030204" pitchFamily="34" charset="0"/>
                          <a:cs typeface="Calibri" panose="020F0502020204030204" pitchFamily="34" charset="0"/>
                        </a:rPr>
                        <a:t>2020 ROK  DO 31.07.2020 ROKU  SPŁACONE RATY POŻYCZKI KWOTA  376 899,94 ZŁ</a:t>
                      </a:r>
                    </a:p>
                  </a:txBody>
                  <a:tcPr marL="9525" marR="9525" marT="9525" marB="0">
                    <a:lnL>
                      <a:noFill/>
                    </a:lnL>
                    <a:lnR>
                      <a:noFill/>
                    </a:lnR>
                    <a:lnT>
                      <a:noFill/>
                    </a:lnT>
                    <a:lnB>
                      <a:noFill/>
                    </a:lnB>
                  </a:tcPr>
                </a:tc>
                <a:extLst>
                  <a:ext uri="{0D108BD9-81ED-4DB2-BD59-A6C34878D82A}">
                    <a16:rowId xmlns:a16="http://schemas.microsoft.com/office/drawing/2014/main" xmlns="" val="382326284"/>
                  </a:ext>
                </a:extLst>
              </a:tr>
              <a:tr h="452970">
                <a:tc>
                  <a:txBody>
                    <a:bodyPr/>
                    <a:lstStyle/>
                    <a:p>
                      <a:pPr algn="l" fontAlgn="t"/>
                      <a:r>
                        <a:rPr lang="pl-PL" sz="1700" b="0" i="0" u="none" strike="noStrike">
                          <a:effectLst/>
                          <a:latin typeface="Calibri" panose="020F0502020204030204" pitchFamily="34" charset="0"/>
                          <a:cs typeface="Calibri" panose="020F0502020204030204" pitchFamily="34" charset="0"/>
                        </a:rPr>
                        <a:t>2020 ROK DO 31.07.2020 ROKU  ZAPŁACONE ODSETKI POŻYCZKI KWOTA 65 656,53 ZŁ</a:t>
                      </a:r>
                    </a:p>
                  </a:txBody>
                  <a:tcPr marL="9525" marR="9525" marT="9525" marB="0">
                    <a:lnL>
                      <a:noFill/>
                    </a:lnL>
                    <a:lnR>
                      <a:noFill/>
                    </a:lnR>
                    <a:lnT>
                      <a:noFill/>
                    </a:lnT>
                    <a:lnB>
                      <a:noFill/>
                    </a:lnB>
                  </a:tcPr>
                </a:tc>
                <a:extLst>
                  <a:ext uri="{0D108BD9-81ED-4DB2-BD59-A6C34878D82A}">
                    <a16:rowId xmlns:a16="http://schemas.microsoft.com/office/drawing/2014/main" xmlns="" val="2681563511"/>
                  </a:ext>
                </a:extLst>
              </a:tr>
              <a:tr h="452970">
                <a:tc>
                  <a:txBody>
                    <a:bodyPr/>
                    <a:lstStyle/>
                    <a:p>
                      <a:pPr algn="l" fontAlgn="t"/>
                      <a:r>
                        <a:rPr lang="pl-PL" sz="1700" b="1" i="0" u="none" strike="noStrike" dirty="0">
                          <a:effectLst/>
                          <a:latin typeface="Calibri" panose="020F0502020204030204" pitchFamily="34" charset="0"/>
                          <a:cs typeface="Calibri" panose="020F0502020204030204" pitchFamily="34" charset="0"/>
                        </a:rPr>
                        <a:t>2020 ROK  SALDO NA 31.07.2020 ROKU   KAPITAŁ DO SPŁATY POŻYCZKI KWOTA 11 076 176,06 ZŁ</a:t>
                      </a:r>
                    </a:p>
                  </a:txBody>
                  <a:tcPr marL="9525" marR="9525" marT="9525" marB="0">
                    <a:lnL>
                      <a:noFill/>
                    </a:lnL>
                    <a:lnR>
                      <a:noFill/>
                    </a:lnR>
                    <a:lnT>
                      <a:noFill/>
                    </a:lnT>
                    <a:lnB>
                      <a:noFill/>
                    </a:lnB>
                  </a:tcPr>
                </a:tc>
                <a:extLst>
                  <a:ext uri="{0D108BD9-81ED-4DB2-BD59-A6C34878D82A}">
                    <a16:rowId xmlns:a16="http://schemas.microsoft.com/office/drawing/2014/main" xmlns="" val="505216391"/>
                  </a:ext>
                </a:extLst>
              </a:tr>
              <a:tr h="177205">
                <a:tc>
                  <a:txBody>
                    <a:bodyPr/>
                    <a:lstStyle/>
                    <a:p>
                      <a:pPr algn="l" fontAlgn="b"/>
                      <a:endParaRPr lang="pl-PL" sz="1700" b="0" i="0" u="none" strike="noStrike">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307502006"/>
                  </a:ext>
                </a:extLst>
              </a:tr>
              <a:tr h="210561">
                <a:tc>
                  <a:txBody>
                    <a:bodyPr/>
                    <a:lstStyle/>
                    <a:p>
                      <a:pPr algn="l" fontAlgn="b"/>
                      <a:r>
                        <a:rPr lang="pl-PL" sz="1700" b="1" i="0" u="none" strike="noStrike" dirty="0">
                          <a:effectLst/>
                          <a:latin typeface="Calibri" panose="020F0502020204030204" pitchFamily="34" charset="0"/>
                          <a:cs typeface="Calibri" panose="020F0502020204030204" pitchFamily="34" charset="0"/>
                        </a:rPr>
                        <a:t>OSTATNIA RATA  KAPITAŁU DO SPŁATY 31.12.2029 ROK</a:t>
                      </a:r>
                    </a:p>
                  </a:txBody>
                  <a:tcPr marL="9525" marR="9525" marT="9525" marB="0" anchor="b">
                    <a:lnL>
                      <a:noFill/>
                    </a:lnL>
                    <a:lnR>
                      <a:noFill/>
                    </a:lnR>
                    <a:lnT>
                      <a:noFill/>
                    </a:lnT>
                    <a:lnB>
                      <a:noFill/>
                    </a:lnB>
                  </a:tcPr>
                </a:tc>
                <a:extLst>
                  <a:ext uri="{0D108BD9-81ED-4DB2-BD59-A6C34878D82A}">
                    <a16:rowId xmlns:a16="http://schemas.microsoft.com/office/drawing/2014/main" xmlns="" val="3553395147"/>
                  </a:ext>
                </a:extLst>
              </a:tr>
            </a:tbl>
          </a:graphicData>
        </a:graphic>
      </p:graphicFrame>
    </p:spTree>
    <p:extLst>
      <p:ext uri="{BB962C8B-B14F-4D97-AF65-F5344CB8AC3E}">
        <p14:creationId xmlns:p14="http://schemas.microsoft.com/office/powerpoint/2010/main" val="125909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268760"/>
          </a:xfrm>
        </p:spPr>
        <p:txBody>
          <a:bodyPr anchor="ctr"/>
          <a:lstStyle/>
          <a:p>
            <a:pPr>
              <a:lnSpc>
                <a:spcPct val="100000"/>
              </a:lnSpc>
            </a:pPr>
            <a:r>
              <a:rPr lang="pl-PL" sz="2800" b="1" dirty="0">
                <a:solidFill>
                  <a:srgbClr val="0070C0"/>
                </a:solidFill>
                <a:latin typeface="Calibri" panose="020F0502020204030204" pitchFamily="34" charset="0"/>
              </a:rPr>
              <a:t>Zmiany Ustawodawcze/Zagrożenia</a:t>
            </a:r>
            <a:endParaRPr lang="pl-PL" sz="2800" dirty="0">
              <a:latin typeface="Calibri" panose="020F0502020204030204" pitchFamily="34" charset="0"/>
            </a:endParaRPr>
          </a:p>
        </p:txBody>
      </p:sp>
      <p:sp>
        <p:nvSpPr>
          <p:cNvPr id="3" name="Symbol zastępczy zawartości 2"/>
          <p:cNvSpPr>
            <a:spLocks noGrp="1"/>
          </p:cNvSpPr>
          <p:nvPr>
            <p:ph idx="1"/>
          </p:nvPr>
        </p:nvSpPr>
        <p:spPr>
          <a:xfrm>
            <a:off x="457200" y="1124744"/>
            <a:ext cx="8229600" cy="5328592"/>
          </a:xfrm>
        </p:spPr>
        <p:txBody>
          <a:bodyPr>
            <a:noAutofit/>
          </a:bodyPr>
          <a:lstStyle/>
          <a:p>
            <a:pPr lvl="0">
              <a:buFontTx/>
              <a:buChar char="-"/>
            </a:pPr>
            <a:endParaRPr lang="pl-PL" sz="2000" dirty="0">
              <a:solidFill>
                <a:schemeClr val="tx1"/>
              </a:solidFill>
              <a:latin typeface="Calibri" panose="020F0502020204030204" pitchFamily="34" charset="0"/>
              <a:cs typeface="Calibri" panose="020F0502020204030204" pitchFamily="34" charset="0"/>
            </a:endParaRPr>
          </a:p>
          <a:p>
            <a:pPr lvl="0">
              <a:buFontTx/>
              <a:buChar char="-"/>
            </a:pPr>
            <a:r>
              <a:rPr lang="pl-PL" sz="2000" dirty="0">
                <a:solidFill>
                  <a:schemeClr val="tx1"/>
                </a:solidFill>
                <a:latin typeface="Calibri" panose="020F0502020204030204" pitchFamily="34" charset="0"/>
                <a:cs typeface="Calibri" panose="020F0502020204030204" pitchFamily="34" charset="0"/>
              </a:rPr>
              <a:t>Zmiana płacy minimalnej od 1 stycznia 2021 roku na 2800,00 zł oraz wzrost minimalnej stawki godzinowej spowoduje wzrost kosztów Spółki</a:t>
            </a:r>
            <a:br>
              <a:rPr lang="pl-PL" sz="2000" dirty="0">
                <a:solidFill>
                  <a:schemeClr val="tx1"/>
                </a:solidFill>
                <a:latin typeface="Calibri" panose="020F0502020204030204" pitchFamily="34" charset="0"/>
                <a:cs typeface="Calibri" panose="020F0502020204030204" pitchFamily="34" charset="0"/>
              </a:rPr>
            </a:br>
            <a:r>
              <a:rPr lang="pl-PL" sz="2000" dirty="0">
                <a:solidFill>
                  <a:schemeClr val="tx1"/>
                </a:solidFill>
                <a:latin typeface="Calibri" panose="020F0502020204030204" pitchFamily="34" charset="0"/>
                <a:cs typeface="Calibri" panose="020F0502020204030204" pitchFamily="34" charset="0"/>
              </a:rPr>
              <a:t>o około: </a:t>
            </a:r>
            <a:r>
              <a:rPr lang="pl-PL" sz="2000" b="1" dirty="0">
                <a:solidFill>
                  <a:schemeClr val="tx1"/>
                </a:solidFill>
                <a:latin typeface="Calibri" panose="020F0502020204030204" pitchFamily="34" charset="0"/>
                <a:cs typeface="Calibri" panose="020F0502020204030204" pitchFamily="34" charset="0"/>
              </a:rPr>
              <a:t>60 000,00 zł miesięcznie, 720 000,00 zł w skali roku.</a:t>
            </a:r>
          </a:p>
          <a:p>
            <a:pPr lvl="0">
              <a:buFontTx/>
              <a:buChar char="-"/>
            </a:pPr>
            <a:r>
              <a:rPr lang="pl-PL" sz="2000" dirty="0">
                <a:solidFill>
                  <a:schemeClr val="tx1"/>
                </a:solidFill>
                <a:latin typeface="Calibri" panose="020F0502020204030204" pitchFamily="34" charset="0"/>
                <a:cs typeface="Calibri" panose="020F0502020204030204" pitchFamily="34" charset="0"/>
              </a:rPr>
              <a:t>Trudny do obliczenia wzrost kosztów funkcjonowania (prawdopodobny wzrost kosztów energii i gazu oraz presja płacowa pracowników związana między innymi ze wzrostem płacy minimalnej).</a:t>
            </a:r>
          </a:p>
          <a:p>
            <a:pPr lvl="0">
              <a:buFontTx/>
              <a:buChar char="-"/>
            </a:pPr>
            <a:r>
              <a:rPr lang="pl-PL" sz="2000" dirty="0">
                <a:solidFill>
                  <a:schemeClr val="tx1"/>
                </a:solidFill>
                <a:latin typeface="Calibri" panose="020F0502020204030204" pitchFamily="34" charset="0"/>
                <a:cs typeface="Calibri" panose="020F0502020204030204" pitchFamily="34" charset="0"/>
              </a:rPr>
              <a:t>Zmiana cen środków ochrony osobistej (wyraźny wzrost), za przykład mogę podać rękawiczki nitrylowe, które na podstawie przetargu ze stycznia 2020 roku kosztowały 11 zł brutto za paczkę. Obecnie dostawca zaprzestał dostaw za tą cenę pomimo obowiązującej umowy do końca 2021 roku.</a:t>
            </a:r>
          </a:p>
          <a:p>
            <a:pPr marL="0" lvl="0" indent="0">
              <a:buNone/>
            </a:pPr>
            <a:r>
              <a:rPr lang="pl-PL" sz="2000" dirty="0">
                <a:solidFill>
                  <a:schemeClr val="tx1"/>
                </a:solidFill>
                <a:latin typeface="Calibri" panose="020F0502020204030204" pitchFamily="34" charset="0"/>
                <a:cs typeface="Calibri" panose="020F0502020204030204" pitchFamily="34" charset="0"/>
              </a:rPr>
              <a:t>      Obecne stawki za rękawice kształtują się na poziomie około 50 zł brutto za  </a:t>
            </a:r>
          </a:p>
          <a:p>
            <a:pPr marL="0" lvl="0" indent="0">
              <a:buNone/>
            </a:pPr>
            <a:r>
              <a:rPr lang="pl-PL" sz="2000" dirty="0">
                <a:solidFill>
                  <a:schemeClr val="tx1"/>
                </a:solidFill>
                <a:latin typeface="Calibri" panose="020F0502020204030204" pitchFamily="34" charset="0"/>
                <a:cs typeface="Calibri" panose="020F0502020204030204" pitchFamily="34" charset="0"/>
              </a:rPr>
              <a:t>      paczkę.</a:t>
            </a:r>
          </a:p>
          <a:p>
            <a:pPr marL="0" lvl="0" indent="0">
              <a:buNone/>
            </a:pPr>
            <a:r>
              <a:rPr lang="pl-PL" sz="2000" dirty="0">
                <a:solidFill>
                  <a:schemeClr val="tx1"/>
                </a:solidFill>
                <a:latin typeface="Calibri" panose="020F0502020204030204" pitchFamily="34" charset="0"/>
                <a:cs typeface="Calibri" panose="020F0502020204030204" pitchFamily="34" charset="0"/>
              </a:rPr>
              <a:t>      Różnica kosztów zamówienia rękawic na potrzeby Spółki w ciągu 24     </a:t>
            </a:r>
          </a:p>
          <a:p>
            <a:pPr marL="0" lvl="0" indent="0">
              <a:buNone/>
            </a:pPr>
            <a:r>
              <a:rPr lang="pl-PL" sz="2000" dirty="0">
                <a:solidFill>
                  <a:schemeClr val="tx1"/>
                </a:solidFill>
                <a:latin typeface="Calibri" panose="020F0502020204030204" pitchFamily="34" charset="0"/>
                <a:cs typeface="Calibri" panose="020F0502020204030204" pitchFamily="34" charset="0"/>
              </a:rPr>
              <a:t>      miesięcy to około 1.8 mln zł (z około 500.000,00 zł do 2.300.000,00 zł).   </a:t>
            </a:r>
          </a:p>
          <a:p>
            <a:pPr marL="0" lvl="0" indent="0">
              <a:buNone/>
            </a:pPr>
            <a:r>
              <a:rPr lang="pl-PL" sz="2000" dirty="0">
                <a:solidFill>
                  <a:schemeClr val="tx1"/>
                </a:solidFill>
                <a:latin typeface="Calibri" panose="020F0502020204030204" pitchFamily="34" charset="0"/>
                <a:cs typeface="Calibri" panose="020F0502020204030204" pitchFamily="34" charset="0"/>
              </a:rPr>
              <a:t> </a:t>
            </a:r>
          </a:p>
          <a:p>
            <a:pPr marL="0" lvl="0" indent="0">
              <a:buNone/>
            </a:pPr>
            <a:endParaRPr lang="pl-PL" sz="2000" dirty="0">
              <a:solidFill>
                <a:schemeClr val="tx1"/>
              </a:solidFill>
              <a:latin typeface="Calibri" panose="020F0502020204030204" pitchFamily="34" charset="0"/>
              <a:cs typeface="Calibri" panose="020F0502020204030204" pitchFamily="34" charset="0"/>
            </a:endParaRPr>
          </a:p>
          <a:p>
            <a:pPr lvl="0">
              <a:buFontTx/>
              <a:buChar char="-"/>
            </a:pPr>
            <a:endParaRPr lang="pl-PL" sz="2000" dirty="0">
              <a:solidFill>
                <a:schemeClr val="tx1"/>
              </a:solidFill>
              <a:latin typeface="Calibri" panose="020F0502020204030204" pitchFamily="34" charset="0"/>
              <a:cs typeface="Calibri" panose="020F0502020204030204" pitchFamily="34" charset="0"/>
            </a:endParaRPr>
          </a:p>
          <a:p>
            <a:pPr marL="0" lvl="0" indent="0" eaLnBrk="0" fontAlgn="base" hangingPunct="0">
              <a:spcBef>
                <a:spcPct val="0"/>
              </a:spcBef>
              <a:spcAft>
                <a:spcPct val="0"/>
              </a:spcAft>
              <a:buNone/>
              <a:defRPr/>
            </a:pPr>
            <a:endParaRPr lang="pl-PL" sz="2000"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019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268760"/>
            <a:ext cx="8229600" cy="4525963"/>
          </a:xfrm>
        </p:spPr>
        <p:txBody>
          <a:bodyPr anchor="ctr">
            <a:normAutofit/>
          </a:bodyPr>
          <a:lstStyle/>
          <a:p>
            <a:pPr marL="0" indent="0" algn="ctr">
              <a:buNone/>
            </a:pPr>
            <a:r>
              <a:rPr lang="pl-PL" sz="6600" b="1" dirty="0">
                <a:solidFill>
                  <a:schemeClr val="accent1">
                    <a:lumMod val="75000"/>
                  </a:schemeClr>
                </a:solidFill>
                <a:latin typeface="Calibri" panose="020F0502020204030204" pitchFamily="34" charset="0"/>
              </a:rPr>
              <a:t>Dziękuję za uwagę.</a:t>
            </a:r>
          </a:p>
        </p:txBody>
      </p:sp>
    </p:spTree>
    <p:extLst>
      <p:ext uri="{BB962C8B-B14F-4D97-AF65-F5344CB8AC3E}">
        <p14:creationId xmlns:p14="http://schemas.microsoft.com/office/powerpoint/2010/main" val="193401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908720"/>
          </a:xfrm>
        </p:spPr>
        <p:txBody>
          <a:bodyPr anchor="ctr"/>
          <a:lstStyle/>
          <a:p>
            <a:pPr>
              <a:lnSpc>
                <a:spcPct val="100000"/>
              </a:lnSpc>
            </a:pPr>
            <a:r>
              <a:rPr lang="pl-PL" sz="2800" b="1" dirty="0">
                <a:solidFill>
                  <a:srgbClr val="0070C0"/>
                </a:solidFill>
                <a:latin typeface="Calibri" panose="020F0502020204030204" pitchFamily="34" charset="0"/>
              </a:rPr>
              <a:t>Liczba zatrudnionych stan na dzień 31 sierpnia 2020</a:t>
            </a:r>
            <a:endParaRPr lang="pl-PL" sz="2800" dirty="0">
              <a:solidFill>
                <a:srgbClr val="0070C0"/>
              </a:solidFill>
              <a:latin typeface="Calibri" panose="020F0502020204030204" pitchFamily="34" charset="0"/>
            </a:endParaRPr>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2709050366"/>
              </p:ext>
            </p:extLst>
          </p:nvPr>
        </p:nvGraphicFramePr>
        <p:xfrm>
          <a:off x="251520" y="1340764"/>
          <a:ext cx="8640960" cy="4680520"/>
        </p:xfrm>
        <a:graphic>
          <a:graphicData uri="http://schemas.openxmlformats.org/drawingml/2006/table">
            <a:tbl>
              <a:tblPr/>
              <a:tblGrid>
                <a:gridCol w="504056">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20001"/>
                    </a:ext>
                  </a:extLst>
                </a:gridCol>
                <a:gridCol w="1932336">
                  <a:extLst>
                    <a:ext uri="{9D8B030D-6E8A-4147-A177-3AD203B41FA5}">
                      <a16:colId xmlns:a16="http://schemas.microsoft.com/office/drawing/2014/main" xmlns="" val="20002"/>
                    </a:ext>
                  </a:extLst>
                </a:gridCol>
                <a:gridCol w="1380032">
                  <a:extLst>
                    <a:ext uri="{9D8B030D-6E8A-4147-A177-3AD203B41FA5}">
                      <a16:colId xmlns:a16="http://schemas.microsoft.com/office/drawing/2014/main" xmlns="" val="20003"/>
                    </a:ext>
                  </a:extLst>
                </a:gridCol>
                <a:gridCol w="1207704">
                  <a:extLst>
                    <a:ext uri="{9D8B030D-6E8A-4147-A177-3AD203B41FA5}">
                      <a16:colId xmlns:a16="http://schemas.microsoft.com/office/drawing/2014/main" xmlns="" val="20004"/>
                    </a:ext>
                  </a:extLst>
                </a:gridCol>
                <a:gridCol w="1168560">
                  <a:extLst>
                    <a:ext uri="{9D8B030D-6E8A-4147-A177-3AD203B41FA5}">
                      <a16:colId xmlns:a16="http://schemas.microsoft.com/office/drawing/2014/main" xmlns="" val="20005"/>
                    </a:ext>
                  </a:extLst>
                </a:gridCol>
              </a:tblGrid>
              <a:tr h="359987">
                <a:tc>
                  <a:txBody>
                    <a:bodyPr/>
                    <a:lstStyle/>
                    <a:p>
                      <a:pPr algn="ctr" fontAlgn="b"/>
                      <a:r>
                        <a:rPr lang="pl-PL" sz="2000" b="1" i="0" u="none" strike="noStrike" dirty="0">
                          <a:solidFill>
                            <a:srgbClr val="42568D"/>
                          </a:solidFill>
                          <a:effectLst/>
                          <a:latin typeface="Calibri" panose="020F0502020204030204" pitchFamily="34" charset="0"/>
                          <a:cs typeface="Calibri" panose="020F0502020204030204" pitchFamily="34" charset="0"/>
                        </a:rPr>
                        <a:t>lp.</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2000" b="1" i="0" u="none" strike="noStrike" dirty="0">
                          <a:solidFill>
                            <a:srgbClr val="42568D"/>
                          </a:solidFill>
                          <a:effectLst/>
                          <a:latin typeface="Calibri" panose="020F0502020204030204" pitchFamily="34" charset="0"/>
                          <a:cs typeface="Calibri" panose="020F0502020204030204" pitchFamily="34" charset="0"/>
                        </a:rPr>
                        <a:t>Grupa zawodowa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2000" b="1" i="0" u="none" strike="noStrike" dirty="0">
                          <a:solidFill>
                            <a:srgbClr val="42568D"/>
                          </a:solidFill>
                          <a:effectLst/>
                          <a:latin typeface="Calibri" panose="020F0502020204030204" pitchFamily="34" charset="0"/>
                          <a:cs typeface="Calibri" panose="020F0502020204030204" pitchFamily="34" charset="0"/>
                        </a:rPr>
                        <a:t>Umowa o pracę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2000" b="1" i="0" u="none" strike="noStrike" dirty="0">
                          <a:solidFill>
                            <a:srgbClr val="42568D"/>
                          </a:solidFill>
                          <a:effectLst/>
                          <a:latin typeface="Calibri" panose="020F0502020204030204" pitchFamily="34" charset="0"/>
                          <a:cs typeface="Calibri" panose="020F0502020204030204" pitchFamily="34" charset="0"/>
                        </a:rPr>
                        <a:t>Kontrakt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2000" b="1" i="0" u="none" strike="noStrike" dirty="0">
                          <a:solidFill>
                            <a:srgbClr val="42568D"/>
                          </a:solidFill>
                          <a:effectLst/>
                          <a:latin typeface="Calibri" panose="020F0502020204030204" pitchFamily="34" charset="0"/>
                          <a:cs typeface="Calibri" panose="020F0502020204030204" pitchFamily="34" charset="0"/>
                        </a:rPr>
                        <a:t>Zlecenie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2000" b="1" i="0" u="none" strike="noStrike">
                          <a:solidFill>
                            <a:srgbClr val="42568D"/>
                          </a:solidFill>
                          <a:effectLst/>
                          <a:latin typeface="Calibri" panose="020F0502020204030204" pitchFamily="34" charset="0"/>
                          <a:cs typeface="Calibri" panose="020F0502020204030204" pitchFamily="34" charset="0"/>
                        </a:rPr>
                        <a:t>razem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59987">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2000" b="0" i="0" u="none" strike="noStrike" dirty="0">
                          <a:solidFill>
                            <a:srgbClr val="42568D"/>
                          </a:solidFill>
                          <a:effectLst/>
                          <a:latin typeface="Calibri" panose="020F0502020204030204" pitchFamily="34" charset="0"/>
                          <a:cs typeface="Calibri" panose="020F0502020204030204" pitchFamily="34" charset="0"/>
                        </a:rPr>
                        <a:t>lekarze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151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59987">
                <a:tc>
                  <a:txBody>
                    <a:bodyPr/>
                    <a:lstStyle/>
                    <a:p>
                      <a:pPr algn="ctr" fontAlgn="b"/>
                      <a:r>
                        <a:rPr lang="pl-PL" sz="2000" b="0" i="0" u="none" strike="noStrike">
                          <a:solidFill>
                            <a:srgbClr val="42568D"/>
                          </a:solidFill>
                          <a:effectLst/>
                          <a:latin typeface="Calibri" panose="020F0502020204030204" pitchFamily="34" charset="0"/>
                          <a:cs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2000" b="0" i="0" u="none" strike="noStrike" dirty="0">
                          <a:solidFill>
                            <a:srgbClr val="42568D"/>
                          </a:solidFill>
                          <a:effectLst/>
                          <a:latin typeface="Calibri" panose="020F0502020204030204" pitchFamily="34" charset="0"/>
                          <a:cs typeface="Calibri" panose="020F0502020204030204" pitchFamily="34" charset="0"/>
                        </a:rPr>
                        <a:t>pielęgniarki położne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69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291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59987">
                <a:tc>
                  <a:txBody>
                    <a:bodyPr/>
                    <a:lstStyle/>
                    <a:p>
                      <a:pPr algn="ctr" fontAlgn="b"/>
                      <a:r>
                        <a:rPr lang="pl-PL" sz="2000" b="0" i="0" u="none" strike="noStrike">
                          <a:solidFill>
                            <a:srgbClr val="42568D"/>
                          </a:solidFill>
                          <a:effectLst/>
                          <a:latin typeface="Calibri" panose="020F0502020204030204" pitchFamily="34" charset="0"/>
                          <a:cs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2000" b="0" i="0" u="none" strike="noStrike" dirty="0">
                          <a:solidFill>
                            <a:srgbClr val="42568D"/>
                          </a:solidFill>
                          <a:effectLst/>
                          <a:latin typeface="Calibri" panose="020F0502020204030204" pitchFamily="34" charset="0"/>
                          <a:cs typeface="Calibri" panose="020F0502020204030204" pitchFamily="34" charset="0"/>
                        </a:rPr>
                        <a:t>ratownicy medyczni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59987">
                <a:tc>
                  <a:txBody>
                    <a:bodyPr/>
                    <a:lstStyle/>
                    <a:p>
                      <a:pPr algn="ctr" fontAlgn="b"/>
                      <a:r>
                        <a:rPr lang="pl-PL" sz="2000" b="0" i="0" u="none" strike="noStrike">
                          <a:solidFill>
                            <a:srgbClr val="42568D"/>
                          </a:solidFill>
                          <a:effectLst/>
                          <a:latin typeface="Calibri" panose="020F0502020204030204" pitchFamily="34" charset="0"/>
                          <a:cs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2000" b="0" i="0" u="none" strike="noStrike" dirty="0">
                          <a:solidFill>
                            <a:srgbClr val="42568D"/>
                          </a:solidFill>
                          <a:effectLst/>
                          <a:latin typeface="Calibri" panose="020F0502020204030204" pitchFamily="34" charset="0"/>
                          <a:cs typeface="Calibri" panose="020F0502020204030204" pitchFamily="34" charset="0"/>
                        </a:rPr>
                        <a:t>farmaceuci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59987">
                <a:tc>
                  <a:txBody>
                    <a:bodyPr/>
                    <a:lstStyle/>
                    <a:p>
                      <a:pPr algn="ctr" fontAlgn="b"/>
                      <a:r>
                        <a:rPr lang="pl-PL" sz="2000" b="0" i="0" u="none" strike="noStrike">
                          <a:solidFill>
                            <a:srgbClr val="42568D"/>
                          </a:solidFill>
                          <a:effectLst/>
                          <a:latin typeface="Calibri" panose="020F0502020204030204" pitchFamily="34" charset="0"/>
                          <a:cs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2000" b="0" i="0" u="none" strike="noStrike" dirty="0">
                          <a:solidFill>
                            <a:srgbClr val="42568D"/>
                          </a:solidFill>
                          <a:effectLst/>
                          <a:latin typeface="Calibri" panose="020F0502020204030204" pitchFamily="34" charset="0"/>
                          <a:cs typeface="Calibri" panose="020F0502020204030204" pitchFamily="34" charset="0"/>
                        </a:rPr>
                        <a:t>fizjoterapeuci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49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59987">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2000" b="0" i="0" u="none" strike="noStrike" dirty="0">
                          <a:solidFill>
                            <a:srgbClr val="42568D"/>
                          </a:solidFill>
                          <a:effectLst/>
                          <a:latin typeface="Calibri" panose="020F0502020204030204" pitchFamily="34" charset="0"/>
                          <a:cs typeface="Calibri" panose="020F0502020204030204" pitchFamily="34" charset="0"/>
                        </a:rPr>
                        <a:t>opiekunki medyczne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59987">
                <a:tc>
                  <a:txBody>
                    <a:bodyPr/>
                    <a:lstStyle/>
                    <a:p>
                      <a:pPr algn="ctr" fontAlgn="b"/>
                      <a:r>
                        <a:rPr lang="pl-PL" sz="2000" b="0" i="0" u="none" strike="noStrike">
                          <a:solidFill>
                            <a:srgbClr val="42568D"/>
                          </a:solidFill>
                          <a:effectLst/>
                          <a:latin typeface="Calibri" panose="020F0502020204030204" pitchFamily="34" charset="0"/>
                          <a:cs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2000" b="0" i="0" u="none" strike="noStrike">
                          <a:solidFill>
                            <a:srgbClr val="42568D"/>
                          </a:solidFill>
                          <a:effectLst/>
                          <a:latin typeface="Calibri" panose="020F0502020204030204" pitchFamily="34" charset="0"/>
                          <a:cs typeface="Calibri" panose="020F0502020204030204" pitchFamily="34" charset="0"/>
                        </a:rPr>
                        <a:t>pozostały śr. medyczny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54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59987">
                <a:tc>
                  <a:txBody>
                    <a:bodyPr/>
                    <a:lstStyle/>
                    <a:p>
                      <a:pPr algn="ctr" fontAlgn="b"/>
                      <a:r>
                        <a:rPr lang="pl-PL" sz="2000" b="0" i="0" u="none" strike="noStrike">
                          <a:solidFill>
                            <a:srgbClr val="42568D"/>
                          </a:solidFill>
                          <a:effectLst/>
                          <a:latin typeface="Calibri" panose="020F0502020204030204" pitchFamily="34" charset="0"/>
                          <a:cs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2000" b="0" i="0" u="none" strike="noStrike">
                          <a:solidFill>
                            <a:srgbClr val="42568D"/>
                          </a:solidFill>
                          <a:effectLst/>
                          <a:latin typeface="Calibri" panose="020F0502020204030204" pitchFamily="34" charset="0"/>
                          <a:cs typeface="Calibri" panose="020F0502020204030204" pitchFamily="34" charset="0"/>
                        </a:rPr>
                        <a:t>nizszy pers. med.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59987">
                <a:tc>
                  <a:txBody>
                    <a:bodyPr/>
                    <a:lstStyle/>
                    <a:p>
                      <a:pPr algn="ctr" fontAlgn="b"/>
                      <a:r>
                        <a:rPr lang="pl-PL" sz="2000" b="0" i="0" u="none" strike="noStrike">
                          <a:solidFill>
                            <a:srgbClr val="42568D"/>
                          </a:solidFill>
                          <a:effectLst/>
                          <a:latin typeface="Calibri" panose="020F0502020204030204" pitchFamily="34" charset="0"/>
                          <a:cs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2000" b="0" i="0" u="none" strike="noStrike">
                          <a:solidFill>
                            <a:srgbClr val="42568D"/>
                          </a:solidFill>
                          <a:effectLst/>
                          <a:latin typeface="Calibri" panose="020F0502020204030204" pitchFamily="34" charset="0"/>
                          <a:cs typeface="Calibri" panose="020F0502020204030204" pitchFamily="34" charset="0"/>
                        </a:rPr>
                        <a:t>personel gospodarczy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55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107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59987">
                <a:tc>
                  <a:txBody>
                    <a:bodyPr/>
                    <a:lstStyle/>
                    <a:p>
                      <a:pPr algn="ctr" fontAlgn="b"/>
                      <a:r>
                        <a:rPr lang="pl-PL" sz="2000" b="0" i="0" u="none" strike="noStrike">
                          <a:solidFill>
                            <a:srgbClr val="42568D"/>
                          </a:solidFill>
                          <a:effectLst/>
                          <a:latin typeface="Calibri" panose="020F0502020204030204" pitchFamily="34" charset="0"/>
                          <a:cs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2000" b="0" i="0" u="none" strike="noStrike">
                          <a:solidFill>
                            <a:srgbClr val="42568D"/>
                          </a:solidFill>
                          <a:effectLst/>
                          <a:latin typeface="Calibri" panose="020F0502020204030204" pitchFamily="34" charset="0"/>
                          <a:cs typeface="Calibri" panose="020F0502020204030204" pitchFamily="34" charset="0"/>
                        </a:rPr>
                        <a:t>kapelani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59987">
                <a:tc>
                  <a:txBody>
                    <a:bodyPr/>
                    <a:lstStyle/>
                    <a:p>
                      <a:pPr algn="ctr" fontAlgn="b"/>
                      <a:r>
                        <a:rPr lang="pl-PL" sz="2000" b="0" i="0" u="none" strike="noStrike">
                          <a:solidFill>
                            <a:srgbClr val="42568D"/>
                          </a:solidFill>
                          <a:effectLst/>
                          <a:latin typeface="Calibri" panose="020F0502020204030204" pitchFamily="34" charset="0"/>
                          <a:cs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l-PL" sz="2000" b="0" i="0" u="none" strike="noStrike">
                          <a:solidFill>
                            <a:srgbClr val="42568D"/>
                          </a:solidFill>
                          <a:effectLst/>
                          <a:latin typeface="Calibri" panose="020F0502020204030204" pitchFamily="34" charset="0"/>
                          <a:cs typeface="Calibri" panose="020F0502020204030204" pitchFamily="34" charset="0"/>
                        </a:rPr>
                        <a:t>administracja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60676">
                <a:tc>
                  <a:txBody>
                    <a:bodyPr/>
                    <a:lstStyle/>
                    <a:p>
                      <a:pPr algn="ctr" fontAlgn="b"/>
                      <a:r>
                        <a:rPr lang="pl-PL" sz="2000" b="0" i="0" u="none" strike="noStrike" dirty="0">
                          <a:solidFill>
                            <a:srgbClr val="42568D"/>
                          </a:solidFill>
                          <a:effectLst/>
                          <a:latin typeface="Calibri" panose="020F0502020204030204" pitchFamily="34" charset="0"/>
                          <a:cs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2000" b="0" i="0" u="none" strike="noStrike">
                          <a:solidFill>
                            <a:srgbClr val="42568D"/>
                          </a:solidFill>
                          <a:effectLst/>
                          <a:latin typeface="Calibri" panose="020F0502020204030204" pitchFamily="34" charset="0"/>
                          <a:cs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2000" b="1" i="0" u="none" strike="noStrike" dirty="0">
                          <a:solidFill>
                            <a:srgbClr val="42568D"/>
                          </a:solidFill>
                          <a:effectLst/>
                          <a:latin typeface="Calibri" panose="020F0502020204030204" pitchFamily="34" charset="0"/>
                          <a:cs typeface="Calibri" panose="020F0502020204030204" pitchFamily="34" charset="0"/>
                        </a:rPr>
                        <a:t>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2000" b="1" i="0" u="none" strike="noStrike" dirty="0">
                          <a:solidFill>
                            <a:srgbClr val="42568D"/>
                          </a:solidFill>
                          <a:effectLst/>
                          <a:latin typeface="Calibri" panose="020F0502020204030204" pitchFamily="34" charset="0"/>
                          <a:cs typeface="Calibri" panose="020F0502020204030204" pitchFamily="34" charset="0"/>
                        </a:rPr>
                        <a:t>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2000" b="1" i="0" u="none" strike="noStrike" dirty="0">
                          <a:solidFill>
                            <a:srgbClr val="42568D"/>
                          </a:solidFill>
                          <a:effectLst/>
                          <a:latin typeface="Calibri" panose="020F0502020204030204" pitchFamily="34" charset="0"/>
                          <a:cs typeface="Calibri" panose="020F0502020204030204" pitchFamily="34" charset="0"/>
                        </a:rPr>
                        <a:t>177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2000" b="1" i="0" u="none" strike="noStrike" dirty="0">
                          <a:solidFill>
                            <a:srgbClr val="42568D"/>
                          </a:solidFill>
                          <a:effectLst/>
                          <a:latin typeface="Calibri" panose="020F0502020204030204" pitchFamily="34" charset="0"/>
                          <a:cs typeface="Calibri" panose="020F0502020204030204" pitchFamily="34" charset="0"/>
                        </a:rPr>
                        <a:t>775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1399964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9889" y="404664"/>
            <a:ext cx="8229600" cy="908720"/>
          </a:xfrm>
        </p:spPr>
        <p:txBody>
          <a:bodyPr anchor="ctr"/>
          <a:lstStyle/>
          <a:p>
            <a:pPr>
              <a:lnSpc>
                <a:spcPct val="100000"/>
              </a:lnSpc>
            </a:pPr>
            <a:r>
              <a:rPr lang="pl-PL" sz="2800" dirty="0">
                <a:latin typeface="Calibri" panose="020F0502020204030204" pitchFamily="34" charset="0"/>
              </a:rPr>
              <a:t>Liczba Pacjentów leczonych stacjonarnie oraz ambulatoryjnie w warunkach szpitalnych w latach 2014-2019</a:t>
            </a:r>
          </a:p>
        </p:txBody>
      </p:sp>
      <p:graphicFrame>
        <p:nvGraphicFramePr>
          <p:cNvPr id="8" name="Symbol zastępczy zawartości 7"/>
          <p:cNvGraphicFramePr>
            <a:graphicFrameLocks noGrp="1"/>
          </p:cNvGraphicFramePr>
          <p:nvPr>
            <p:ph idx="1"/>
            <p:extLst>
              <p:ext uri="{D42A27DB-BD31-4B8C-83A1-F6EECF244321}">
                <p14:modId xmlns:p14="http://schemas.microsoft.com/office/powerpoint/2010/main" val="3797777455"/>
              </p:ext>
            </p:extLst>
          </p:nvPr>
        </p:nvGraphicFramePr>
        <p:xfrm>
          <a:off x="457200" y="1556792"/>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4110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908720"/>
          </a:xfrm>
        </p:spPr>
        <p:txBody>
          <a:bodyPr anchor="ctr"/>
          <a:lstStyle/>
          <a:p>
            <a:pPr>
              <a:lnSpc>
                <a:spcPct val="100000"/>
              </a:lnSpc>
            </a:pPr>
            <a:r>
              <a:rPr lang="pl-PL" sz="2800" b="1" dirty="0">
                <a:solidFill>
                  <a:srgbClr val="0070C0"/>
                </a:solidFill>
                <a:latin typeface="Calibri" panose="020F0502020204030204" pitchFamily="34" charset="0"/>
              </a:rPr>
              <a:t>Rachunek zysków i strat</a:t>
            </a:r>
            <a:endParaRPr lang="pl-PL" sz="2800" dirty="0">
              <a:latin typeface="Calibri" panose="020F0502020204030204" pitchFamily="34" charset="0"/>
            </a:endParaRPr>
          </a:p>
        </p:txBody>
      </p:sp>
      <p:graphicFrame>
        <p:nvGraphicFramePr>
          <p:cNvPr id="4" name="Obiekt 3">
            <a:extLst>
              <a:ext uri="{FF2B5EF4-FFF2-40B4-BE49-F238E27FC236}">
                <a16:creationId xmlns:a16="http://schemas.microsoft.com/office/drawing/2014/main" xmlns="" id="{9657C1B7-41E7-471F-ADFC-F90819DE0911}"/>
              </a:ext>
            </a:extLst>
          </p:cNvPr>
          <p:cNvGraphicFramePr>
            <a:graphicFrameLocks noChangeAspect="1"/>
          </p:cNvGraphicFramePr>
          <p:nvPr>
            <p:extLst>
              <p:ext uri="{D42A27DB-BD31-4B8C-83A1-F6EECF244321}">
                <p14:modId xmlns:p14="http://schemas.microsoft.com/office/powerpoint/2010/main" val="4091475024"/>
              </p:ext>
            </p:extLst>
          </p:nvPr>
        </p:nvGraphicFramePr>
        <p:xfrm>
          <a:off x="676275" y="836712"/>
          <a:ext cx="7791450" cy="5730776"/>
        </p:xfrm>
        <a:graphic>
          <a:graphicData uri="http://schemas.openxmlformats.org/presentationml/2006/ole">
            <mc:AlternateContent xmlns:mc="http://schemas.openxmlformats.org/markup-compatibility/2006">
              <mc:Choice xmlns:v="urn:schemas-microsoft-com:vml" Requires="v">
                <p:oleObj spid="_x0000_s1106" name="Worksheet" r:id="rId3" imgW="7791515" imgH="6277141" progId="Excel.Sheet.8">
                  <p:embed/>
                </p:oleObj>
              </mc:Choice>
              <mc:Fallback>
                <p:oleObj name="Worksheet" r:id="rId3" imgW="7791515" imgH="6277141" progId="Excel.Sheet.8">
                  <p:embed/>
                  <p:pic>
                    <p:nvPicPr>
                      <p:cNvPr id="0" name=""/>
                      <p:cNvPicPr/>
                      <p:nvPr/>
                    </p:nvPicPr>
                    <p:blipFill>
                      <a:blip r:embed="rId4"/>
                      <a:stretch>
                        <a:fillRect/>
                      </a:stretch>
                    </p:blipFill>
                    <p:spPr>
                      <a:xfrm>
                        <a:off x="676275" y="836712"/>
                        <a:ext cx="7791450" cy="5730776"/>
                      </a:xfrm>
                      <a:prstGeom prst="rect">
                        <a:avLst/>
                      </a:prstGeom>
                    </p:spPr>
                  </p:pic>
                </p:oleObj>
              </mc:Fallback>
            </mc:AlternateContent>
          </a:graphicData>
        </a:graphic>
      </p:graphicFrame>
    </p:spTree>
    <p:extLst>
      <p:ext uri="{BB962C8B-B14F-4D97-AF65-F5344CB8AC3E}">
        <p14:creationId xmlns:p14="http://schemas.microsoft.com/office/powerpoint/2010/main" val="54727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chor="ctr"/>
          <a:lstStyle/>
          <a:p>
            <a:pPr>
              <a:lnSpc>
                <a:spcPct val="100000"/>
              </a:lnSpc>
            </a:pPr>
            <a:r>
              <a:rPr lang="pl-PL" sz="2800" b="1" dirty="0">
                <a:solidFill>
                  <a:srgbClr val="0070C0"/>
                </a:solidFill>
                <a:latin typeface="Calibri" panose="020F0502020204030204" pitchFamily="34" charset="0"/>
              </a:rPr>
              <a:t>Porównanie Przychodów komercyjnych</a:t>
            </a:r>
            <a:endParaRPr lang="pl-PL" sz="2800" dirty="0">
              <a:latin typeface="Calibri" panose="020F0502020204030204" pitchFamily="34" charset="0"/>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804739944"/>
              </p:ext>
            </p:extLst>
          </p:nvPr>
        </p:nvGraphicFramePr>
        <p:xfrm>
          <a:off x="395536" y="1633540"/>
          <a:ext cx="8280920" cy="1555068"/>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2304256">
                  <a:extLst>
                    <a:ext uri="{9D8B030D-6E8A-4147-A177-3AD203B41FA5}">
                      <a16:colId xmlns:a16="http://schemas.microsoft.com/office/drawing/2014/main" xmlns="" val="269043758"/>
                    </a:ext>
                  </a:extLst>
                </a:gridCol>
              </a:tblGrid>
              <a:tr h="460648">
                <a:tc>
                  <a:txBody>
                    <a:bodyPr/>
                    <a:lstStyle/>
                    <a:p>
                      <a:r>
                        <a:rPr lang="pl-PL" sz="2000" dirty="0">
                          <a:solidFill>
                            <a:srgbClr val="0070C0"/>
                          </a:solidFill>
                          <a:latin typeface="Calibri" panose="020F0502020204030204" pitchFamily="34" charset="0"/>
                          <a:cs typeface="Calibri" panose="020F0502020204030204" pitchFamily="34" charset="0"/>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l-PL" sz="2000" dirty="0">
                          <a:solidFill>
                            <a:srgbClr val="0070C0"/>
                          </a:solidFill>
                          <a:latin typeface="Calibri" panose="020F0502020204030204" pitchFamily="34" charset="0"/>
                          <a:cs typeface="Calibri" panose="020F0502020204030204" pitchFamily="34" charset="0"/>
                        </a:rPr>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l-PL" sz="2000" dirty="0">
                          <a:solidFill>
                            <a:srgbClr val="0070C0"/>
                          </a:solidFill>
                          <a:latin typeface="Calibri" panose="020F0502020204030204" pitchFamily="34" charset="0"/>
                          <a:cs typeface="Calibri" panose="020F0502020204030204"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l-PL" sz="2000" dirty="0">
                          <a:solidFill>
                            <a:srgbClr val="0070C0"/>
                          </a:solidFill>
                          <a:latin typeface="Calibri" panose="020F0502020204030204" pitchFamily="34" charset="0"/>
                          <a:cs typeface="Calibri" panose="020F0502020204030204" pitchFamily="34" charset="0"/>
                        </a:rPr>
                        <a:t>2020 (za 7 miesięcy)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094420">
                <a:tc>
                  <a:txBody>
                    <a:bodyPr/>
                    <a:lstStyle/>
                    <a:p>
                      <a:r>
                        <a:rPr lang="pl-PL" sz="2000" dirty="0">
                          <a:solidFill>
                            <a:schemeClr val="tx1"/>
                          </a:solidFill>
                          <a:latin typeface="Calibri" panose="020F0502020204030204" pitchFamily="34" charset="0"/>
                          <a:cs typeface="Calibri" panose="020F0502020204030204" pitchFamily="34" charset="0"/>
                        </a:rPr>
                        <a:t>1 854 265,44 zł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a:ln>
                            <a:noFill/>
                          </a:ln>
                          <a:solidFill>
                            <a:schemeClr val="tx1"/>
                          </a:solidFill>
                          <a:latin typeface="Calibri" panose="020F0502020204030204" pitchFamily="34" charset="0"/>
                          <a:cs typeface="Calibri" panose="020F0502020204030204" pitchFamily="34" charset="0"/>
                        </a:rPr>
                        <a:t>2 737 700,43 zł</a:t>
                      </a:r>
                    </a:p>
                    <a:p>
                      <a:endParaRPr lang="pl-PL" sz="20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l-PL" sz="2000" dirty="0">
                          <a:ln>
                            <a:noFill/>
                          </a:ln>
                          <a:solidFill>
                            <a:schemeClr val="tx1"/>
                          </a:solidFill>
                          <a:latin typeface="Calibri" panose="020F0502020204030204" pitchFamily="34" charset="0"/>
                          <a:cs typeface="Calibri" panose="020F0502020204030204" pitchFamily="34" charset="0"/>
                        </a:rPr>
                        <a:t>2 268 894,45 zł</a:t>
                      </a:r>
                    </a:p>
                    <a:p>
                      <a:endParaRPr lang="pl-PL" sz="2000" dirty="0">
                        <a:ln>
                          <a:noFill/>
                        </a:ln>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l-PL" sz="2000" dirty="0">
                          <a:ln>
                            <a:noFill/>
                          </a:ln>
                          <a:solidFill>
                            <a:schemeClr val="tx1"/>
                          </a:solidFill>
                          <a:latin typeface="Calibri" panose="020F0502020204030204" pitchFamily="34" charset="0"/>
                          <a:cs typeface="Calibri" panose="020F0502020204030204" pitchFamily="34" charset="0"/>
                        </a:rPr>
                        <a:t>1 244 153, 79 zł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904647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908720"/>
          </a:xfrm>
        </p:spPr>
        <p:txBody>
          <a:bodyPr anchor="ctr"/>
          <a:lstStyle/>
          <a:p>
            <a:pPr>
              <a:lnSpc>
                <a:spcPct val="100000"/>
              </a:lnSpc>
            </a:pPr>
            <a:r>
              <a:rPr lang="pl-PL" sz="2800" b="1" dirty="0">
                <a:solidFill>
                  <a:srgbClr val="0070C0"/>
                </a:solidFill>
                <a:latin typeface="Calibri" panose="020F0502020204030204" pitchFamily="34" charset="0"/>
              </a:rPr>
              <a:t>Działania inwestycyjne w 2019/2020 rok</a:t>
            </a:r>
            <a:endParaRPr lang="pl-PL" sz="2800" dirty="0">
              <a:latin typeface="Calibri" panose="020F0502020204030204" pitchFamily="34" charset="0"/>
            </a:endParaRPr>
          </a:p>
        </p:txBody>
      </p:sp>
      <p:sp>
        <p:nvSpPr>
          <p:cNvPr id="3" name="Symbol zastępczy zawartości 2"/>
          <p:cNvSpPr>
            <a:spLocks noGrp="1"/>
          </p:cNvSpPr>
          <p:nvPr>
            <p:ph idx="1"/>
          </p:nvPr>
        </p:nvSpPr>
        <p:spPr>
          <a:xfrm>
            <a:off x="107504" y="908720"/>
            <a:ext cx="8928992" cy="5616624"/>
          </a:xfrm>
        </p:spPr>
        <p:txBody>
          <a:bodyPr>
            <a:normAutofit/>
          </a:bodyPr>
          <a:lstStyle/>
          <a:p>
            <a:pPr marL="0" indent="0">
              <a:lnSpc>
                <a:spcPct val="150000"/>
              </a:lnSpc>
              <a:buNone/>
            </a:pPr>
            <a:r>
              <a:rPr lang="pl-PL" sz="2000" dirty="0">
                <a:solidFill>
                  <a:schemeClr val="tx1"/>
                </a:solidFill>
                <a:latin typeface="Calibri" panose="020F0502020204030204" pitchFamily="34" charset="0"/>
                <a:cs typeface="Calibri" panose="020F0502020204030204" pitchFamily="34" charset="0"/>
              </a:rPr>
              <a:t>• Spółka w 2019 roku zakończyła inwestycje na wartość 310.086,41 zł.,</a:t>
            </a:r>
          </a:p>
          <a:p>
            <a:pPr marL="0" indent="0">
              <a:lnSpc>
                <a:spcPct val="150000"/>
              </a:lnSpc>
              <a:buNone/>
            </a:pPr>
            <a:r>
              <a:rPr lang="pl-PL" sz="2000" dirty="0">
                <a:solidFill>
                  <a:schemeClr val="tx1"/>
                </a:solidFill>
                <a:latin typeface="Calibri" panose="020F0502020204030204" pitchFamily="34" charset="0"/>
                <a:cs typeface="Calibri" panose="020F0502020204030204" pitchFamily="34" charset="0"/>
              </a:rPr>
              <a:t>• W roku 2019 Spółka dokonała zakupów: </a:t>
            </a:r>
          </a:p>
          <a:p>
            <a:pPr marL="0" indent="0">
              <a:lnSpc>
                <a:spcPct val="150000"/>
              </a:lnSpc>
              <a:buNone/>
            </a:pPr>
            <a:r>
              <a:rPr lang="pl-PL" sz="2000" dirty="0">
                <a:solidFill>
                  <a:schemeClr val="tx1"/>
                </a:solidFill>
                <a:latin typeface="Calibri" panose="020F0502020204030204" pitchFamily="34" charset="0"/>
                <a:cs typeface="Calibri" panose="020F0502020204030204" pitchFamily="34" charset="0"/>
              </a:rPr>
              <a:t>   1. Majątku trwałego na kwotę 1.532.653,75 zł </a:t>
            </a:r>
          </a:p>
          <a:p>
            <a:pPr marL="0" indent="0">
              <a:lnSpc>
                <a:spcPct val="150000"/>
              </a:lnSpc>
              <a:buNone/>
            </a:pPr>
            <a:r>
              <a:rPr lang="pl-PL" sz="2000" dirty="0">
                <a:solidFill>
                  <a:schemeClr val="tx1"/>
                </a:solidFill>
                <a:latin typeface="Calibri" panose="020F0502020204030204" pitchFamily="34" charset="0"/>
                <a:cs typeface="Calibri" panose="020F0502020204030204" pitchFamily="34" charset="0"/>
              </a:rPr>
              <a:t>   2. Wyposażenia - środki nisko cenne na kwotę  292.407,48 zł.,</a:t>
            </a:r>
          </a:p>
          <a:p>
            <a:pPr marL="0" indent="0">
              <a:lnSpc>
                <a:spcPct val="150000"/>
              </a:lnSpc>
              <a:buNone/>
            </a:pPr>
            <a:r>
              <a:rPr lang="pl-PL" sz="2000" dirty="0">
                <a:solidFill>
                  <a:schemeClr val="tx1"/>
                </a:solidFill>
                <a:latin typeface="Calibri" panose="020F0502020204030204" pitchFamily="34" charset="0"/>
                <a:cs typeface="Calibri" panose="020F0502020204030204" pitchFamily="34" charset="0"/>
              </a:rPr>
              <a:t>• Inwestycje zakończone w 2020 roku na wartość 19.766,00 zł.,</a:t>
            </a:r>
          </a:p>
          <a:p>
            <a:pPr marL="0" indent="0">
              <a:lnSpc>
                <a:spcPct val="150000"/>
              </a:lnSpc>
              <a:buNone/>
            </a:pPr>
            <a:r>
              <a:rPr lang="pl-PL" sz="2000" dirty="0">
                <a:solidFill>
                  <a:schemeClr val="tx1"/>
                </a:solidFill>
                <a:latin typeface="Calibri" panose="020F0502020204030204" pitchFamily="34" charset="0"/>
                <a:cs typeface="Calibri" panose="020F0502020204030204" pitchFamily="34" charset="0"/>
              </a:rPr>
              <a:t>• Do dnia 31.07.2020 roku Spółka dokonała zakupów majątku trwałego na kwotę 1.155.295,40 zł.,</a:t>
            </a:r>
          </a:p>
          <a:p>
            <a:pPr marL="0" indent="0">
              <a:lnSpc>
                <a:spcPct val="150000"/>
              </a:lnSpc>
              <a:buNone/>
            </a:pPr>
            <a:r>
              <a:rPr lang="pl-PL" sz="2000" dirty="0">
                <a:solidFill>
                  <a:schemeClr val="tx1"/>
                </a:solidFill>
                <a:latin typeface="Calibri" panose="020F0502020204030204" pitchFamily="34" charset="0"/>
                <a:cs typeface="Calibri" panose="020F0502020204030204" pitchFamily="34" charset="0"/>
              </a:rPr>
              <a:t>• Do dnia 31.07.2020 roku Spółka dokonała zakupów wyposażenia – środki </a:t>
            </a:r>
            <a:r>
              <a:rPr lang="pl-PL" sz="2000" dirty="0" err="1">
                <a:solidFill>
                  <a:schemeClr val="tx1"/>
                </a:solidFill>
                <a:latin typeface="Calibri" panose="020F0502020204030204" pitchFamily="34" charset="0"/>
                <a:cs typeface="Calibri" panose="020F0502020204030204" pitchFamily="34" charset="0"/>
              </a:rPr>
              <a:t>niskocenne</a:t>
            </a:r>
            <a:r>
              <a:rPr lang="pl-PL" sz="2000" dirty="0">
                <a:solidFill>
                  <a:schemeClr val="tx1"/>
                </a:solidFill>
                <a:latin typeface="Calibri" panose="020F0502020204030204" pitchFamily="34" charset="0"/>
                <a:cs typeface="Calibri" panose="020F0502020204030204" pitchFamily="34" charset="0"/>
              </a:rPr>
              <a:t> na kwotę    301.479,83 zł.,</a:t>
            </a:r>
          </a:p>
          <a:p>
            <a:pPr marL="0" indent="0">
              <a:lnSpc>
                <a:spcPct val="150000"/>
              </a:lnSpc>
              <a:buNone/>
            </a:pPr>
            <a:r>
              <a:rPr lang="pl-PL" sz="2000" dirty="0">
                <a:solidFill>
                  <a:schemeClr val="tx1"/>
                </a:solidFill>
                <a:latin typeface="Calibri" panose="020F0502020204030204" pitchFamily="34" charset="0"/>
                <a:cs typeface="Calibri" panose="020F0502020204030204" pitchFamily="34" charset="0"/>
              </a:rPr>
              <a:t>• W 2020 roku Spółka dodatkowo przeprowadziła remonty nieruchomości na kwotę 43.883,74 zł.,</a:t>
            </a:r>
          </a:p>
          <a:p>
            <a:pPr marL="0" indent="0">
              <a:lnSpc>
                <a:spcPct val="150000"/>
              </a:lnSpc>
              <a:buNone/>
            </a:pPr>
            <a:endParaRPr lang="pl-PL"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7724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548680"/>
          </a:xfrm>
        </p:spPr>
        <p:txBody>
          <a:bodyPr anchor="ctr"/>
          <a:lstStyle/>
          <a:p>
            <a:pPr>
              <a:lnSpc>
                <a:spcPct val="100000"/>
              </a:lnSpc>
            </a:pPr>
            <a:r>
              <a:rPr lang="pl-PL" sz="2800" b="1" dirty="0">
                <a:solidFill>
                  <a:srgbClr val="0070C0"/>
                </a:solidFill>
                <a:latin typeface="Calibri" panose="020F0502020204030204" pitchFamily="34" charset="0"/>
              </a:rPr>
              <a:t>Otrzymane wsparcie w 2020</a:t>
            </a:r>
            <a:endParaRPr lang="pl-PL" sz="2800" dirty="0">
              <a:latin typeface="Calibri" panose="020F0502020204030204" pitchFamily="34" charset="0"/>
            </a:endParaRPr>
          </a:p>
        </p:txBody>
      </p:sp>
      <p:sp>
        <p:nvSpPr>
          <p:cNvPr id="3" name="Symbol zastępczy zawartości 2"/>
          <p:cNvSpPr>
            <a:spLocks noGrp="1"/>
          </p:cNvSpPr>
          <p:nvPr>
            <p:ph idx="1"/>
          </p:nvPr>
        </p:nvSpPr>
        <p:spPr>
          <a:xfrm>
            <a:off x="0" y="476672"/>
            <a:ext cx="9036496" cy="6381328"/>
          </a:xfrm>
        </p:spPr>
        <p:txBody>
          <a:bodyPr>
            <a:noAutofit/>
          </a:bodyPr>
          <a:lstStyle/>
          <a:p>
            <a:pPr marL="0" indent="0">
              <a:buNone/>
            </a:pPr>
            <a:r>
              <a:rPr lang="pl-PL" sz="1700" dirty="0">
                <a:solidFill>
                  <a:schemeClr val="tx1"/>
                </a:solidFill>
                <a:latin typeface="Calibri" panose="020F0502020204030204" pitchFamily="34" charset="0"/>
                <a:cs typeface="Calibri" panose="020F0502020204030204" pitchFamily="34" charset="0"/>
              </a:rPr>
              <a:t>W roku 2020 w związku z zapobieganiem, przeciwdziałaniem i zwalczaniem COVID-19 Spółka do dnia 31.08.2020 roku otrzymała  od darczyńców darowizny o  wartości 2.226.807,73 zł.</a:t>
            </a:r>
          </a:p>
          <a:p>
            <a:pPr marL="0" indent="0">
              <a:buNone/>
            </a:pPr>
            <a:r>
              <a:rPr lang="pl-PL" sz="1700" dirty="0">
                <a:solidFill>
                  <a:schemeClr val="tx1"/>
                </a:solidFill>
                <a:latin typeface="Calibri" panose="020F0502020204030204" pitchFamily="34" charset="0"/>
                <a:cs typeface="Calibri" panose="020F0502020204030204" pitchFamily="34" charset="0"/>
              </a:rPr>
              <a:t>1. Sprzętu będący na stanie majątku Spółki  na wartość 16.464,00 zł.</a:t>
            </a:r>
          </a:p>
          <a:p>
            <a:pPr marL="0" indent="0">
              <a:buNone/>
            </a:pPr>
            <a:r>
              <a:rPr lang="pl-PL" sz="1700" dirty="0">
                <a:solidFill>
                  <a:schemeClr val="tx1"/>
                </a:solidFill>
                <a:latin typeface="Calibri" panose="020F0502020204030204" pitchFamily="34" charset="0"/>
                <a:cs typeface="Calibri" panose="020F0502020204030204" pitchFamily="34" charset="0"/>
              </a:rPr>
              <a:t>2. Przelewu środków pieniężnych na konto Spółki  – 292.854,52 zł.     </a:t>
            </a:r>
          </a:p>
          <a:p>
            <a:pPr marL="0" indent="0">
              <a:buNone/>
            </a:pPr>
            <a:r>
              <a:rPr lang="pl-PL" sz="1700" dirty="0">
                <a:solidFill>
                  <a:schemeClr val="tx1"/>
                </a:solidFill>
                <a:latin typeface="Calibri" panose="020F0502020204030204" pitchFamily="34" charset="0"/>
                <a:cs typeface="Calibri" panose="020F0502020204030204" pitchFamily="34" charset="0"/>
              </a:rPr>
              <a:t>otrzymane między innymi od:</a:t>
            </a:r>
          </a:p>
          <a:p>
            <a:pPr marL="0" indent="0">
              <a:buNone/>
            </a:pPr>
            <a:r>
              <a:rPr lang="pl-PL" sz="1700" dirty="0">
                <a:solidFill>
                  <a:schemeClr val="tx1"/>
                </a:solidFill>
                <a:latin typeface="Calibri" panose="020F0502020204030204" pitchFamily="34" charset="0"/>
                <a:cs typeface="Calibri" panose="020F0502020204030204" pitchFamily="34" charset="0"/>
              </a:rPr>
              <a:t>     - 115.926,00 zł Eaton Tczew, (zakupiono respirator oraz video laryngoskop)</a:t>
            </a:r>
          </a:p>
          <a:p>
            <a:pPr marL="0" indent="0">
              <a:buNone/>
            </a:pPr>
            <a:r>
              <a:rPr lang="pl-PL" sz="1700" dirty="0">
                <a:solidFill>
                  <a:schemeClr val="tx1"/>
                </a:solidFill>
                <a:latin typeface="Calibri" panose="020F0502020204030204" pitchFamily="34" charset="0"/>
                <a:cs typeface="Calibri" panose="020F0502020204030204" pitchFamily="34" charset="0"/>
              </a:rPr>
              <a:t>     -   35.000,00 zł Gmina Wiejska Tczew, (zakupiono respiratory)</a:t>
            </a:r>
          </a:p>
          <a:p>
            <a:pPr marL="0" indent="0">
              <a:buNone/>
            </a:pPr>
            <a:r>
              <a:rPr lang="pl-PL" sz="1700" dirty="0">
                <a:solidFill>
                  <a:schemeClr val="tx1"/>
                </a:solidFill>
                <a:latin typeface="Calibri" panose="020F0502020204030204" pitchFamily="34" charset="0"/>
                <a:cs typeface="Calibri" panose="020F0502020204030204" pitchFamily="34" charset="0"/>
              </a:rPr>
              <a:t>     -   35.928,52 zł Fundacja TO i CO (</a:t>
            </a:r>
            <a:r>
              <a:rPr lang="pl-PL" sz="1700" dirty="0" err="1">
                <a:solidFill>
                  <a:schemeClr val="tx1"/>
                </a:solidFill>
                <a:latin typeface="Calibri" panose="020F0502020204030204" pitchFamily="34" charset="0"/>
                <a:cs typeface="Calibri" panose="020F0502020204030204" pitchFamily="34" charset="0"/>
              </a:rPr>
              <a:t>Flextronics</a:t>
            </a:r>
            <a:r>
              <a:rPr lang="pl-PL" sz="1700" dirty="0">
                <a:solidFill>
                  <a:schemeClr val="tx1"/>
                </a:solidFill>
                <a:latin typeface="Calibri" panose="020F0502020204030204" pitchFamily="34" charset="0"/>
                <a:cs typeface="Calibri" panose="020F0502020204030204" pitchFamily="34" charset="0"/>
              </a:rPr>
              <a:t>), (zakupiono respiratory)</a:t>
            </a:r>
          </a:p>
          <a:p>
            <a:pPr marL="0" indent="0">
              <a:buNone/>
            </a:pPr>
            <a:r>
              <a:rPr lang="pl-PL" sz="1700" dirty="0">
                <a:solidFill>
                  <a:schemeClr val="tx1"/>
                </a:solidFill>
                <a:latin typeface="Calibri" panose="020F0502020204030204" pitchFamily="34" charset="0"/>
                <a:cs typeface="Calibri" panose="020F0502020204030204" pitchFamily="34" charset="0"/>
              </a:rPr>
              <a:t>     - 100.000,00 zł Towarzystwo Ubezpieczeń i Reasekuracji WARTA SA (zakupiono krzesełko kardiologiczne z systemem płozowym, nosze reanimacyjne, urządzenie Lucas do wspomagania kompresji klatki piersiowej).</a:t>
            </a:r>
          </a:p>
          <a:p>
            <a:pPr marL="0" indent="0">
              <a:buNone/>
            </a:pPr>
            <a:r>
              <a:rPr lang="pl-PL" sz="1700" dirty="0">
                <a:solidFill>
                  <a:schemeClr val="tx1"/>
                </a:solidFill>
                <a:latin typeface="Calibri" panose="020F0502020204030204" pitchFamily="34" charset="0"/>
                <a:cs typeface="Calibri" panose="020F0502020204030204" pitchFamily="34" charset="0"/>
              </a:rPr>
              <a:t>3. Przelewu środków pieniężnych od Powiatu Starogardzkiego (w ramach dotacji Zarządu Województwa Pomorskiego ze środków unijnych na łączną kwotę 1 mln zł) na bieżące wydatki związane z COVID-19 - 590.643,53 zł.</a:t>
            </a:r>
          </a:p>
          <a:p>
            <a:pPr marL="0" indent="0">
              <a:buNone/>
            </a:pPr>
            <a:r>
              <a:rPr lang="pl-PL" sz="1700" dirty="0">
                <a:solidFill>
                  <a:schemeClr val="tx1"/>
                </a:solidFill>
                <a:latin typeface="Calibri" panose="020F0502020204030204" pitchFamily="34" charset="0"/>
                <a:cs typeface="Calibri" panose="020F0502020204030204" pitchFamily="34" charset="0"/>
              </a:rPr>
              <a:t>4. Otrzymanych leków, środków ochrony indywidualnej, środków dezynfekcyjnych i innych wspomagające zapobieganiu COVID-19  na wartość - 900.658,81 zł.,</a:t>
            </a:r>
          </a:p>
          <a:p>
            <a:pPr marL="0" indent="0">
              <a:buNone/>
            </a:pPr>
            <a:r>
              <a:rPr lang="pl-PL" sz="1700" dirty="0">
                <a:solidFill>
                  <a:schemeClr val="tx1"/>
                </a:solidFill>
                <a:latin typeface="Calibri" panose="020F0502020204030204" pitchFamily="34" charset="0"/>
                <a:cs typeface="Calibri" panose="020F0502020204030204" pitchFamily="34" charset="0"/>
              </a:rPr>
              <a:t>5. W miesiącu sierpniu 2020 roku Spółka otrzymała od Gminy Miejskiej Tczew darowiznę o wartości 426.186,87 zł. w postaci środków ochrony osobistej na wsparcie zwalczania stanu zagrożenia epidemicznego związanego z COVID-19. </a:t>
            </a:r>
          </a:p>
          <a:p>
            <a:pPr marL="0" indent="0">
              <a:buNone/>
            </a:pPr>
            <a:r>
              <a:rPr lang="pl-PL" sz="1700" dirty="0">
                <a:solidFill>
                  <a:schemeClr val="tx1"/>
                </a:solidFill>
                <a:latin typeface="Calibri" panose="020F0502020204030204" pitchFamily="34" charset="0"/>
                <a:cs typeface="Calibri" panose="020F0502020204030204" pitchFamily="34" charset="0"/>
              </a:rPr>
              <a:t>6. W dniu 15.04.2020 roku Spółka otrzymała od Powiatu Tczewskiego na podstawie  umowy  użyczenia WA.032.152.2020 łóżeczko cieplne do transportu i opieki dla noworodka o wartości 27.739,00 zł.</a:t>
            </a:r>
          </a:p>
          <a:p>
            <a:pPr marL="0" indent="0">
              <a:buNone/>
            </a:pPr>
            <a:endParaRPr lang="pl-PL" sz="1600" dirty="0">
              <a:solidFill>
                <a:schemeClr val="tx1"/>
              </a:solidFill>
              <a:latin typeface="Calibri" panose="020F0502020204030204" pitchFamily="34" charset="0"/>
              <a:cs typeface="Calibri" panose="020F0502020204030204" pitchFamily="34" charset="0"/>
            </a:endParaRPr>
          </a:p>
          <a:p>
            <a:endParaRPr lang="pl-PL"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0332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908720"/>
          </a:xfrm>
        </p:spPr>
        <p:txBody>
          <a:bodyPr anchor="ctr"/>
          <a:lstStyle/>
          <a:p>
            <a:pPr>
              <a:lnSpc>
                <a:spcPct val="100000"/>
              </a:lnSpc>
            </a:pPr>
            <a:r>
              <a:rPr lang="pl-PL" sz="2800" b="1" dirty="0">
                <a:solidFill>
                  <a:srgbClr val="0070C0"/>
                </a:solidFill>
                <a:latin typeface="Calibri" panose="020F0502020204030204" pitchFamily="34" charset="0"/>
              </a:rPr>
              <a:t>Pozyskane wsparcie w 2020 roku</a:t>
            </a:r>
            <a:endParaRPr lang="pl-PL" sz="2800" dirty="0">
              <a:latin typeface="Calibri" panose="020F0502020204030204" pitchFamily="34" charset="0"/>
            </a:endParaRPr>
          </a:p>
        </p:txBody>
      </p:sp>
      <p:sp>
        <p:nvSpPr>
          <p:cNvPr id="3" name="Symbol zastępczy zawartości 2"/>
          <p:cNvSpPr>
            <a:spLocks noGrp="1"/>
          </p:cNvSpPr>
          <p:nvPr>
            <p:ph idx="1"/>
          </p:nvPr>
        </p:nvSpPr>
        <p:spPr>
          <a:xfrm>
            <a:off x="251520" y="908720"/>
            <a:ext cx="8640960" cy="5544616"/>
          </a:xfrm>
        </p:spPr>
        <p:txBody>
          <a:bodyPr>
            <a:normAutofit/>
          </a:bodyPr>
          <a:lstStyle/>
          <a:p>
            <a:pPr marL="0" indent="0">
              <a:lnSpc>
                <a:spcPct val="150000"/>
              </a:lnSpc>
              <a:buNone/>
            </a:pPr>
            <a:r>
              <a:rPr lang="pl-PL" sz="2000" dirty="0">
                <a:solidFill>
                  <a:schemeClr val="tx1"/>
                </a:solidFill>
                <a:latin typeface="Calibri" panose="020F0502020204030204" pitchFamily="34" charset="0"/>
                <a:cs typeface="Calibri" panose="020F0502020204030204" pitchFamily="34" charset="0"/>
              </a:rPr>
              <a:t>W roku 2020 Spółka pozyskała wsparcie od Ministerstwa Zdrowia w ramach „Narodowej Strategii Onkologicznej” na kwotę 600.000,00 zł. (tylko 16 jednostek w kraju pozyskało to wsparcie na 39 złożonych ofert).</a:t>
            </a:r>
          </a:p>
          <a:p>
            <a:pPr marL="0" indent="0">
              <a:lnSpc>
                <a:spcPct val="150000"/>
              </a:lnSpc>
              <a:buNone/>
            </a:pPr>
            <a:r>
              <a:rPr lang="pl-PL" sz="2000" dirty="0">
                <a:solidFill>
                  <a:schemeClr val="tx1"/>
                </a:solidFill>
                <a:latin typeface="Calibri" panose="020F0502020204030204" pitchFamily="34" charset="0"/>
                <a:cs typeface="Calibri" panose="020F0502020204030204" pitchFamily="34" charset="0"/>
              </a:rPr>
              <a:t>W ramach pozyskanej kwoty Spółka miała przeprowadzić przetarg i zakupić aparaturę diagnostyczną dla wczesnego wykrywania nowotworów – mammograf.</a:t>
            </a:r>
          </a:p>
          <a:p>
            <a:pPr marL="0" indent="0">
              <a:lnSpc>
                <a:spcPct val="150000"/>
              </a:lnSpc>
              <a:buNone/>
            </a:pPr>
            <a:endParaRPr lang="pl-PL" sz="2000" dirty="0">
              <a:solidFill>
                <a:schemeClr val="tx1"/>
              </a:solidFill>
              <a:latin typeface="Calibri" panose="020F0502020204030204" pitchFamily="34" charset="0"/>
              <a:cs typeface="Calibri" panose="020F0502020204030204" pitchFamily="34" charset="0"/>
            </a:endParaRPr>
          </a:p>
          <a:p>
            <a:pPr marL="0" indent="0">
              <a:lnSpc>
                <a:spcPct val="150000"/>
              </a:lnSpc>
              <a:buNone/>
            </a:pPr>
            <a:r>
              <a:rPr lang="pl-PL" sz="2000" dirty="0">
                <a:solidFill>
                  <a:schemeClr val="tx1"/>
                </a:solidFill>
                <a:latin typeface="Calibri" panose="020F0502020204030204" pitchFamily="34" charset="0"/>
                <a:cs typeface="Calibri" panose="020F0502020204030204" pitchFamily="34" charset="0"/>
              </a:rPr>
              <a:t>Spółka w sierpniu 2020 roku przeprowadziła procedurę przetargową w wyniku której została wybrana oferta </a:t>
            </a:r>
            <a:r>
              <a:rPr lang="pl-PL" sz="2000" dirty="0" err="1">
                <a:solidFill>
                  <a:schemeClr val="tx1"/>
                </a:solidFill>
                <a:latin typeface="Calibri" panose="020F0502020204030204" pitchFamily="34" charset="0"/>
                <a:cs typeface="Calibri" panose="020F0502020204030204" pitchFamily="34" charset="0"/>
              </a:rPr>
              <a:t>FujiFilm</a:t>
            </a:r>
            <a:r>
              <a:rPr lang="pl-PL" sz="2000" dirty="0">
                <a:solidFill>
                  <a:schemeClr val="tx1"/>
                </a:solidFill>
                <a:latin typeface="Calibri" panose="020F0502020204030204" pitchFamily="34" charset="0"/>
                <a:cs typeface="Calibri" panose="020F0502020204030204" pitchFamily="34" charset="0"/>
              </a:rPr>
              <a:t> Corporation – Mammograf Cyfrowy </a:t>
            </a:r>
            <a:r>
              <a:rPr lang="pl-PL" sz="2000" dirty="0" err="1">
                <a:solidFill>
                  <a:schemeClr val="tx1"/>
                </a:solidFill>
                <a:latin typeface="Calibri" panose="020F0502020204030204" pitchFamily="34" charset="0"/>
                <a:cs typeface="Calibri" panose="020F0502020204030204" pitchFamily="34" charset="0"/>
              </a:rPr>
              <a:t>FujiFilm</a:t>
            </a:r>
            <a:r>
              <a:rPr lang="pl-PL" sz="2000" dirty="0">
                <a:solidFill>
                  <a:schemeClr val="tx1"/>
                </a:solidFill>
                <a:latin typeface="Calibri" panose="020F0502020204030204" pitchFamily="34" charset="0"/>
                <a:cs typeface="Calibri" panose="020F0502020204030204" pitchFamily="34" charset="0"/>
              </a:rPr>
              <a:t> – Amulet </a:t>
            </a:r>
            <a:r>
              <a:rPr lang="pl-PL" sz="2000" dirty="0" err="1">
                <a:solidFill>
                  <a:schemeClr val="tx1"/>
                </a:solidFill>
                <a:latin typeface="Calibri" panose="020F0502020204030204" pitchFamily="34" charset="0"/>
                <a:cs typeface="Calibri" panose="020F0502020204030204" pitchFamily="34" charset="0"/>
              </a:rPr>
              <a:t>Innovality</a:t>
            </a:r>
            <a:r>
              <a:rPr lang="pl-PL" sz="2000" dirty="0">
                <a:solidFill>
                  <a:schemeClr val="tx1"/>
                </a:solidFill>
                <a:latin typeface="Calibri" panose="020F0502020204030204" pitchFamily="34" charset="0"/>
                <a:cs typeface="Calibri" panose="020F0502020204030204" pitchFamily="34" charset="0"/>
              </a:rPr>
              <a:t>. </a:t>
            </a:r>
          </a:p>
          <a:p>
            <a:pPr marL="0" indent="0">
              <a:lnSpc>
                <a:spcPct val="150000"/>
              </a:lnSpc>
              <a:buNone/>
            </a:pPr>
            <a:r>
              <a:rPr lang="pl-PL" sz="2000" dirty="0">
                <a:solidFill>
                  <a:schemeClr val="tx1"/>
                </a:solidFill>
                <a:latin typeface="Calibri" panose="020F0502020204030204" pitchFamily="34" charset="0"/>
                <a:cs typeface="Calibri" panose="020F0502020204030204" pitchFamily="34" charset="0"/>
              </a:rPr>
              <a:t>Łączna kwota wybranej oferty stanowi wartość: 687.684,48 zł</a:t>
            </a:r>
          </a:p>
          <a:p>
            <a:endParaRPr lang="pl-P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358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908720"/>
          </a:xfrm>
        </p:spPr>
        <p:txBody>
          <a:bodyPr anchor="ctr"/>
          <a:lstStyle/>
          <a:p>
            <a:pPr>
              <a:lnSpc>
                <a:spcPct val="100000"/>
              </a:lnSpc>
            </a:pPr>
            <a:r>
              <a:rPr lang="pl-PL" sz="2800" b="1" dirty="0">
                <a:solidFill>
                  <a:srgbClr val="0070C0"/>
                </a:solidFill>
                <a:latin typeface="Calibri" panose="020F0502020204030204" pitchFamily="34" charset="0"/>
              </a:rPr>
              <a:t>Pozyskane wsparcie w 2019 roku</a:t>
            </a:r>
            <a:endParaRPr lang="pl-PL" sz="2800" dirty="0">
              <a:latin typeface="Calibri" panose="020F0502020204030204" pitchFamily="34" charset="0"/>
            </a:endParaRPr>
          </a:p>
        </p:txBody>
      </p:sp>
      <p:sp>
        <p:nvSpPr>
          <p:cNvPr id="3" name="Symbol zastępczy zawartości 2"/>
          <p:cNvSpPr>
            <a:spLocks noGrp="1"/>
          </p:cNvSpPr>
          <p:nvPr>
            <p:ph idx="1"/>
          </p:nvPr>
        </p:nvSpPr>
        <p:spPr>
          <a:xfrm>
            <a:off x="251520" y="908720"/>
            <a:ext cx="8640960" cy="5544616"/>
          </a:xfrm>
        </p:spPr>
        <p:txBody>
          <a:bodyPr>
            <a:normAutofit fontScale="92500" lnSpcReduction="10000"/>
          </a:bodyPr>
          <a:lstStyle/>
          <a:p>
            <a:pPr marL="0" indent="0">
              <a:buNone/>
            </a:pPr>
            <a:r>
              <a:rPr lang="pl-PL" sz="2000" dirty="0">
                <a:solidFill>
                  <a:schemeClr val="tx1"/>
                </a:solidFill>
                <a:latin typeface="Calibri" panose="020F0502020204030204" pitchFamily="34" charset="0"/>
                <a:cs typeface="Calibri" panose="020F0502020204030204" pitchFamily="34" charset="0"/>
              </a:rPr>
              <a:t>W roku 2019 Spółka otrzymała od Wielkiej Orkiestry Świątecznej Pomocy sprzęt</a:t>
            </a:r>
          </a:p>
          <a:p>
            <a:pPr marL="0" indent="0">
              <a:buNone/>
            </a:pPr>
            <a:r>
              <a:rPr lang="pl-PL" sz="2000" dirty="0">
                <a:solidFill>
                  <a:schemeClr val="tx1"/>
                </a:solidFill>
                <a:latin typeface="Calibri" panose="020F0502020204030204" pitchFamily="34" charset="0"/>
                <a:cs typeface="Calibri" panose="020F0502020204030204" pitchFamily="34" charset="0"/>
              </a:rPr>
              <a:t>i wyposażenie o łącznej wartości 816.955,39 zł.</a:t>
            </a:r>
          </a:p>
          <a:p>
            <a:pPr marL="0" indent="0">
              <a:buNone/>
            </a:pPr>
            <a:endParaRPr lang="pl-PL" sz="2000" dirty="0">
              <a:solidFill>
                <a:schemeClr val="tx1"/>
              </a:solidFill>
              <a:latin typeface="Calibri" panose="020F0502020204030204" pitchFamily="34" charset="0"/>
              <a:cs typeface="Calibri" panose="020F0502020204030204" pitchFamily="34" charset="0"/>
            </a:endParaRPr>
          </a:p>
          <a:p>
            <a:r>
              <a:rPr lang="pl-PL" sz="2000" dirty="0">
                <a:solidFill>
                  <a:schemeClr val="tx1"/>
                </a:solidFill>
                <a:latin typeface="Calibri" panose="020F0502020204030204" pitchFamily="34" charset="0"/>
                <a:cs typeface="Calibri" panose="020F0502020204030204" pitchFamily="34" charset="0"/>
              </a:rPr>
              <a:t>łóżeczka dla noworodków (3 sztuki) – 5.848,20 zł.,</a:t>
            </a:r>
          </a:p>
          <a:p>
            <a:r>
              <a:rPr lang="pl-PL" sz="2000" dirty="0">
                <a:solidFill>
                  <a:schemeClr val="tx1"/>
                </a:solidFill>
                <a:latin typeface="Calibri" panose="020F0502020204030204" pitchFamily="34" charset="0"/>
                <a:cs typeface="Calibri" panose="020F0502020204030204" pitchFamily="34" charset="0"/>
              </a:rPr>
              <a:t>pozycjoner do aparatu RTG – 258,30 zł.,</a:t>
            </a:r>
          </a:p>
          <a:p>
            <a:r>
              <a:rPr lang="pl-PL" sz="2000" dirty="0">
                <a:solidFill>
                  <a:schemeClr val="tx1"/>
                </a:solidFill>
                <a:latin typeface="Calibri" panose="020F0502020204030204" pitchFamily="34" charset="0"/>
                <a:cs typeface="Calibri" panose="020F0502020204030204" pitchFamily="34" charset="0"/>
              </a:rPr>
              <a:t>koce i fartuchy ochronne  - 3.566,88 zł.,</a:t>
            </a:r>
          </a:p>
          <a:p>
            <a:r>
              <a:rPr lang="pl-PL" sz="2000" dirty="0" err="1">
                <a:solidFill>
                  <a:schemeClr val="tx1"/>
                </a:solidFill>
                <a:latin typeface="Calibri" panose="020F0502020204030204" pitchFamily="34" charset="0"/>
                <a:cs typeface="Calibri" panose="020F0502020204030204" pitchFamily="34" charset="0"/>
              </a:rPr>
              <a:t>pulsoksymetry</a:t>
            </a:r>
            <a:r>
              <a:rPr lang="pl-PL" sz="2000" dirty="0">
                <a:solidFill>
                  <a:schemeClr val="tx1"/>
                </a:solidFill>
                <a:latin typeface="Calibri" panose="020F0502020204030204" pitchFamily="34" charset="0"/>
                <a:cs typeface="Calibri" panose="020F0502020204030204" pitchFamily="34" charset="0"/>
              </a:rPr>
              <a:t> </a:t>
            </a:r>
            <a:r>
              <a:rPr lang="pl-PL" sz="2000" dirty="0" err="1">
                <a:solidFill>
                  <a:schemeClr val="tx1"/>
                </a:solidFill>
                <a:latin typeface="Calibri" panose="020F0502020204030204" pitchFamily="34" charset="0"/>
                <a:cs typeface="Calibri" panose="020F0502020204030204" pitchFamily="34" charset="0"/>
              </a:rPr>
              <a:t>Radical</a:t>
            </a:r>
            <a:r>
              <a:rPr lang="pl-PL" sz="2000" dirty="0">
                <a:solidFill>
                  <a:schemeClr val="tx1"/>
                </a:solidFill>
                <a:latin typeface="Calibri" panose="020F0502020204030204" pitchFamily="34" charset="0"/>
                <a:cs typeface="Calibri" panose="020F0502020204030204" pitchFamily="34" charset="0"/>
              </a:rPr>
              <a:t> (5 sztuk) – 49.978,25 zł.,</a:t>
            </a:r>
          </a:p>
          <a:p>
            <a:r>
              <a:rPr lang="pl-PL" sz="2000" dirty="0" err="1">
                <a:solidFill>
                  <a:schemeClr val="tx1"/>
                </a:solidFill>
                <a:latin typeface="Calibri" panose="020F0502020204030204" pitchFamily="34" charset="0"/>
                <a:cs typeface="Calibri" panose="020F0502020204030204" pitchFamily="34" charset="0"/>
              </a:rPr>
              <a:t>pulsoksymetry</a:t>
            </a:r>
            <a:r>
              <a:rPr lang="pl-PL" sz="2000" dirty="0">
                <a:solidFill>
                  <a:schemeClr val="tx1"/>
                </a:solidFill>
                <a:latin typeface="Calibri" panose="020F0502020204030204" pitchFamily="34" charset="0"/>
                <a:cs typeface="Calibri" panose="020F0502020204030204" pitchFamily="34" charset="0"/>
              </a:rPr>
              <a:t> stacjonarno-transportowe (2 sztuki) – 13.176,00 zł.,</a:t>
            </a:r>
          </a:p>
          <a:p>
            <a:r>
              <a:rPr lang="pl-PL" sz="2000" dirty="0">
                <a:solidFill>
                  <a:schemeClr val="tx1"/>
                </a:solidFill>
                <a:latin typeface="Calibri" panose="020F0502020204030204" pitchFamily="34" charset="0"/>
                <a:cs typeface="Calibri" panose="020F0502020204030204" pitchFamily="34" charset="0"/>
              </a:rPr>
              <a:t>aparat RTG przyłóżkowy – 565.174,82 zł.,</a:t>
            </a:r>
          </a:p>
          <a:p>
            <a:r>
              <a:rPr lang="pl-PL" sz="2000" dirty="0">
                <a:solidFill>
                  <a:schemeClr val="tx1"/>
                </a:solidFill>
                <a:latin typeface="Calibri" panose="020F0502020204030204" pitchFamily="34" charset="0"/>
                <a:cs typeface="Calibri" panose="020F0502020204030204" pitchFamily="34" charset="0"/>
              </a:rPr>
              <a:t>aparat USG </a:t>
            </a:r>
            <a:r>
              <a:rPr lang="pl-PL" sz="2000" dirty="0" err="1">
                <a:solidFill>
                  <a:schemeClr val="tx1"/>
                </a:solidFill>
                <a:latin typeface="Calibri" panose="020F0502020204030204" pitchFamily="34" charset="0"/>
                <a:cs typeface="Calibri" panose="020F0502020204030204" pitchFamily="34" charset="0"/>
              </a:rPr>
              <a:t>Mindray</a:t>
            </a:r>
            <a:r>
              <a:rPr lang="pl-PL" sz="2000" dirty="0">
                <a:solidFill>
                  <a:schemeClr val="tx1"/>
                </a:solidFill>
                <a:latin typeface="Calibri" panose="020F0502020204030204" pitchFamily="34" charset="0"/>
                <a:cs typeface="Calibri" panose="020F0502020204030204" pitchFamily="34" charset="0"/>
              </a:rPr>
              <a:t> – 49.000,00 zł., </a:t>
            </a:r>
          </a:p>
          <a:p>
            <a:r>
              <a:rPr lang="pl-PL" sz="2000" dirty="0">
                <a:solidFill>
                  <a:schemeClr val="tx1"/>
                </a:solidFill>
                <a:latin typeface="Calibri" panose="020F0502020204030204" pitchFamily="34" charset="0"/>
                <a:cs typeface="Calibri" panose="020F0502020204030204" pitchFamily="34" charset="0"/>
              </a:rPr>
              <a:t>ciepłe gniazdko NCMI – 9.850,00 zł.,</a:t>
            </a:r>
          </a:p>
          <a:p>
            <a:r>
              <a:rPr lang="pl-PL" sz="2000" dirty="0">
                <a:solidFill>
                  <a:schemeClr val="tx1"/>
                </a:solidFill>
                <a:latin typeface="Calibri" panose="020F0502020204030204" pitchFamily="34" charset="0"/>
                <a:cs typeface="Calibri" panose="020F0502020204030204" pitchFamily="34" charset="0"/>
              </a:rPr>
              <a:t>stanowisko do resuscytacji  - 55.153,75 zł.,</a:t>
            </a:r>
          </a:p>
          <a:p>
            <a:r>
              <a:rPr lang="pl-PL" sz="2000" dirty="0">
                <a:solidFill>
                  <a:schemeClr val="tx1"/>
                </a:solidFill>
                <a:latin typeface="Calibri" panose="020F0502020204030204" pitchFamily="34" charset="0"/>
                <a:cs typeface="Calibri" panose="020F0502020204030204" pitchFamily="34" charset="0"/>
              </a:rPr>
              <a:t>waga elektroniczna noworodkowa (2 sztuki) – 9.102,38 zł.,</a:t>
            </a:r>
          </a:p>
          <a:p>
            <a:r>
              <a:rPr lang="pl-PL" sz="2000" dirty="0">
                <a:solidFill>
                  <a:schemeClr val="tx1"/>
                </a:solidFill>
                <a:latin typeface="Calibri" panose="020F0502020204030204" pitchFamily="34" charset="0"/>
                <a:cs typeface="Calibri" panose="020F0502020204030204" pitchFamily="34" charset="0"/>
              </a:rPr>
              <a:t>inkubator zamknięty  - 42.676,81 zł.,</a:t>
            </a:r>
          </a:p>
          <a:p>
            <a:r>
              <a:rPr lang="pl-PL" sz="2000" dirty="0">
                <a:solidFill>
                  <a:schemeClr val="tx1"/>
                </a:solidFill>
                <a:latin typeface="Calibri" panose="020F0502020204030204" pitchFamily="34" charset="0"/>
                <a:cs typeface="Calibri" panose="020F0502020204030204" pitchFamily="34" charset="0"/>
              </a:rPr>
              <a:t>pompa infuzyjna </a:t>
            </a:r>
            <a:r>
              <a:rPr lang="pl-PL" sz="2000" dirty="0" err="1">
                <a:solidFill>
                  <a:schemeClr val="tx1"/>
                </a:solidFill>
                <a:latin typeface="Calibri" panose="020F0502020204030204" pitchFamily="34" charset="0"/>
                <a:cs typeface="Calibri" panose="020F0502020204030204" pitchFamily="34" charset="0"/>
              </a:rPr>
              <a:t>strzykawkowa</a:t>
            </a:r>
            <a:r>
              <a:rPr lang="pl-PL" sz="2000" dirty="0">
                <a:solidFill>
                  <a:schemeClr val="tx1"/>
                </a:solidFill>
                <a:latin typeface="Calibri" panose="020F0502020204030204" pitchFamily="34" charset="0"/>
                <a:cs typeface="Calibri" panose="020F0502020204030204" pitchFamily="34" charset="0"/>
              </a:rPr>
              <a:t> (3 sztuki) plus stacja dokująca  - 10.200,00 zł.,</a:t>
            </a:r>
          </a:p>
          <a:p>
            <a:r>
              <a:rPr lang="pl-PL" sz="2000" dirty="0">
                <a:solidFill>
                  <a:schemeClr val="tx1"/>
                </a:solidFill>
                <a:latin typeface="Calibri" panose="020F0502020204030204" pitchFamily="34" charset="0"/>
                <a:cs typeface="Calibri" panose="020F0502020204030204" pitchFamily="34" charset="0"/>
              </a:rPr>
              <a:t>pompa infuzyjna ALARIS – 2.970,00 zł.</a:t>
            </a:r>
          </a:p>
          <a:p>
            <a:endParaRPr lang="pl-P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26552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ierownictwo">
  <a:themeElements>
    <a:clrScheme name="Kierownictw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Kierownictw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ierownictw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4423</TotalTime>
  <Words>868</Words>
  <Application>Microsoft Office PowerPoint</Application>
  <PresentationFormat>Pokaz na ekranie (4:3)</PresentationFormat>
  <Paragraphs>171</Paragraphs>
  <Slides>13</Slides>
  <Notes>0</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13</vt:i4>
      </vt:variant>
    </vt:vector>
  </HeadingPairs>
  <TitlesOfParts>
    <vt:vector size="15" baseType="lpstr">
      <vt:lpstr>Kierownictwo</vt:lpstr>
      <vt:lpstr>Worksheet</vt:lpstr>
      <vt:lpstr>Prezentacja programu PowerPoint</vt:lpstr>
      <vt:lpstr>Liczba zatrudnionych stan na dzień 31 sierpnia 2020</vt:lpstr>
      <vt:lpstr>Liczba Pacjentów leczonych stacjonarnie oraz ambulatoryjnie w warunkach szpitalnych w latach 2014-2019</vt:lpstr>
      <vt:lpstr>Rachunek zysków i strat</vt:lpstr>
      <vt:lpstr>Porównanie Przychodów komercyjnych</vt:lpstr>
      <vt:lpstr>Działania inwestycyjne w 2019/2020 rok</vt:lpstr>
      <vt:lpstr>Otrzymane wsparcie w 2020</vt:lpstr>
      <vt:lpstr>Pozyskane wsparcie w 2020 roku</vt:lpstr>
      <vt:lpstr>Pozyskane wsparcie w 2019 roku</vt:lpstr>
      <vt:lpstr>Zobowiązania Spółki</vt:lpstr>
      <vt:lpstr>Kredyty i Pożyczki</vt:lpstr>
      <vt:lpstr>Zmiany Ustawodawcze/Zagrożenia</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Grzenkowicz</dc:creator>
  <cp:lastModifiedBy>Patrycja Kata</cp:lastModifiedBy>
  <cp:revision>131</cp:revision>
  <cp:lastPrinted>2019-09-11T10:58:03Z</cp:lastPrinted>
  <dcterms:created xsi:type="dcterms:W3CDTF">2015-01-26T17:53:18Z</dcterms:created>
  <dcterms:modified xsi:type="dcterms:W3CDTF">2020-09-18T07:21:33Z</dcterms:modified>
</cp:coreProperties>
</file>