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0" r:id="rId3"/>
    <p:sldId id="324" r:id="rId4"/>
    <p:sldId id="268" r:id="rId5"/>
    <p:sldId id="336" r:id="rId6"/>
    <p:sldId id="327" r:id="rId7"/>
    <p:sldId id="330" r:id="rId8"/>
    <p:sldId id="329" r:id="rId9"/>
    <p:sldId id="331" r:id="rId10"/>
    <p:sldId id="335" r:id="rId11"/>
    <p:sldId id="334" r:id="rId12"/>
    <p:sldId id="337" r:id="rId13"/>
    <p:sldId id="312" r:id="rId14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25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8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50281909205802E-2"/>
          <c:y val="0.13243082190464217"/>
          <c:w val="0.90788798969573248"/>
          <c:h val="0.7019703872965820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pacjentów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802469135802469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34-49FB-A197-622EC68F9FED}"/>
                </c:ext>
              </c:extLst>
            </c:dLbl>
            <c:dLbl>
              <c:idx val="1"/>
              <c:layout>
                <c:manualLayout>
                  <c:x val="-4.3209876543209874E-2"/>
                  <c:y val="8.979304514862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34-49FB-A197-622EC68F9FED}"/>
                </c:ext>
              </c:extLst>
            </c:dLbl>
            <c:dLbl>
              <c:idx val="2"/>
              <c:layout>
                <c:manualLayout>
                  <c:x val="-4.6296296296296356E-2"/>
                  <c:y val="7.856891450504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34-49FB-A197-622EC68F9FED}"/>
                </c:ext>
              </c:extLst>
            </c:dLbl>
            <c:dLbl>
              <c:idx val="3"/>
              <c:layout>
                <c:manualLayout>
                  <c:x val="-4.7839506172839621E-2"/>
                  <c:y val="7.576288184415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34-49FB-A197-622EC68F9FED}"/>
                </c:ext>
              </c:extLst>
            </c:dLbl>
            <c:dLbl>
              <c:idx val="4"/>
              <c:layout>
                <c:manualLayout>
                  <c:x val="-3.3950617283950733E-2"/>
                  <c:y val="8.979304514862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34-49FB-A197-622EC68F9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26543</c:v>
                </c:pt>
                <c:pt idx="1">
                  <c:v>27723</c:v>
                </c:pt>
                <c:pt idx="2">
                  <c:v>27648</c:v>
                </c:pt>
                <c:pt idx="3">
                  <c:v>28433</c:v>
                </c:pt>
                <c:pt idx="4">
                  <c:v>29323</c:v>
                </c:pt>
                <c:pt idx="5">
                  <c:v>29194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34-49FB-A197-622EC68F9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999536"/>
        <c:axId val="1017007152"/>
      </c:lineChart>
      <c:catAx>
        <c:axId val="10169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7007152"/>
        <c:crosses val="autoZero"/>
        <c:auto val="1"/>
        <c:lblAlgn val="ctr"/>
        <c:lblOffset val="100"/>
        <c:noMultiLvlLbl val="0"/>
      </c:catAx>
      <c:valAx>
        <c:axId val="101700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699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2B2DD4-2C23-4408-AD67-21F89CDE75F1}" type="datetimeFigureOut">
              <a:rPr lang="pl-PL" smtClean="0"/>
              <a:t>13.09.2019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5611210"/>
            <a:ext cx="6400800" cy="12192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Rada Powiatu 24.09.2019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575"/>
            <a:ext cx="9144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260648"/>
            <a:ext cx="28098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6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Zobowiązania Spółki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Palatino Linotype"/>
            </a:endParaRP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zobowiązań wymagalnych na 31.12.2017 wynosiła 1 674 413,71  zł. 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zobowiązań wymagalnych na 31.12.2018 wynosiła 818 041,69 zł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zobowiązań wymagalnych na 31.07.2019 wynosi 530 904,00 zł</a:t>
            </a:r>
          </a:p>
          <a:p>
            <a:endPara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8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Kredyty i Pożyczki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Stosownie do postanowień umowy pożyczki „JESSICA”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Wartość udzielonej pożyczki : 14  889 000,00 zł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Spłaty pożyczki wraz z odsetkami :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rok  zapłacono odsetki  w kwocie 136 652,45 zł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rok zapłacono odsetki w kwocie 132 280,41 zł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rok  spłacono raty pożyczki w kwocie  1 049 886,50 zł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rok zapłacono odsetki w kwocie  131 451,39 zł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rok spłacono raty pożyczki  w kwocie  1 240 749,90 zł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rok do 31.07.2019 zapłacono odsetki w kwocie 71 176,43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rok do 31.07.2019 spłacono raty pożyczki w kwocie 667 681,57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 pożyczki do spłaty na 31.07.2019 roku   11 930 287,50 zł.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Spłacono ze środków Spółki  raty plus odsetki w kwocie </a:t>
            </a: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958 712,50 zł</a:t>
            </a:r>
          </a:p>
          <a:p>
            <a:pPr marL="0" lvl="0" indent="0" algn="ctr">
              <a:buNone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Zmiany Ustawodawcze/Zagrożenia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płacy minimalnej od 1 stycznia 2020 roku na 2600,00 zł oraz wzrost minimalnej stawki godzinowej spowoduje wzrost kosztów Spółki</a:t>
            </a:r>
            <a:b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około: </a:t>
            </a: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90 000,00 zł miesięcznie, 1 080 000,00 zł w skali roku.</a:t>
            </a: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Trudny do obliczenia wzrost kosztów funkcjonowania (prawdopodobny wzrost kosztów energii i gazu oraz presja płacowa pracowników).</a:t>
            </a:r>
          </a:p>
          <a:p>
            <a:pPr marL="0" lvl="0" indent="0">
              <a:buNone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Tx/>
              <a:buChar char="-"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9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6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93401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Liczba zatrudnionych stan na dzień 31 sierpnia 2019</a:t>
            </a:r>
            <a:endParaRPr 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623482"/>
              </p:ext>
            </p:extLst>
          </p:nvPr>
        </p:nvGraphicFramePr>
        <p:xfrm>
          <a:off x="251520" y="1340764"/>
          <a:ext cx="8640960" cy="4680520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Grupa zawodowa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Umowa o pracę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Kontrakt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Zlecenie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lekarze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pielęgniarki położne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ratownicy medyczni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farmaceuci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fizjoterapeuci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opiekunki medyczne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pozostały śr. medyczny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nizszy pers. med.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personel gospodarczy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kapelani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administracja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6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96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889" y="404664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dirty="0">
                <a:latin typeface="Calibri" panose="020F0502020204030204" pitchFamily="34" charset="0"/>
              </a:rPr>
              <a:t>Liczba Pacjentów leczonych stacjonarnie oraz ambulatoryjnie w warunkach szpitalnych w latach 2013-2018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7376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11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Rachunek zysków i strat</a:t>
            </a:r>
            <a:endParaRPr lang="pl-PL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1528"/>
              </p:ext>
            </p:extLst>
          </p:nvPr>
        </p:nvGraphicFramePr>
        <p:xfrm>
          <a:off x="531812" y="891845"/>
          <a:ext cx="8072636" cy="5561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Worksheet" r:id="rId3" imgW="5867314" imgH="6277141" progId="Excel.Sheet.8">
                  <p:embed/>
                </p:oleObj>
              </mc:Choice>
              <mc:Fallback>
                <p:oleObj name="Worksheet" r:id="rId3" imgW="5867314" imgH="62771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2" y="891845"/>
                        <a:ext cx="8072636" cy="5561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27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Porównanie Przychodów komercyjnych</a:t>
            </a:r>
            <a:endParaRPr lang="pl-PL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605159"/>
              </p:ext>
            </p:extLst>
          </p:nvPr>
        </p:nvGraphicFramePr>
        <p:xfrm>
          <a:off x="395536" y="1633540"/>
          <a:ext cx="8280920" cy="155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69043758"/>
                    </a:ext>
                  </a:extLst>
                </a:gridCol>
              </a:tblGrid>
              <a:tr h="460648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(za 7 miesięcy)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420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1 823 469,31 zł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1 854 265,44 zł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2 737 700,43 zł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1 541 309,60 zł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64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Działania inwestycyjne w 2018/2019 rok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związku z przejęciem umowy na świadczenie usług w zakresie Ratownictwa Medycznego na terenie Powiatu Tczewskiego zakupiono:</a:t>
            </a:r>
          </a:p>
          <a:p>
            <a:pPr marL="0" indent="0" algn="just">
              <a:buNone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karetki Opel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Movano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wraz z nowymi noszami i krzesełkami kardiologicznymi oraz brakującym osprzętem w cenie łącznie 1 080 024,77 zł, (część środków </a:t>
            </a:r>
            <a:b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kwocie 500 000,00 zł zostało podarowane przez Samorząd Miasta Tczewa),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 karetki używane w cenie łącznie 102 000,000 zł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 kwietnia 2019 roku Szpitale Tczewskie SA świadczą usługi w zakresie Ratownictwa Medycznego na terenie Powiatu.</a:t>
            </a:r>
          </a:p>
        </p:txBody>
      </p:sp>
    </p:spTree>
    <p:extLst>
      <p:ext uri="{BB962C8B-B14F-4D97-AF65-F5344CB8AC3E}">
        <p14:creationId xmlns:p14="http://schemas.microsoft.com/office/powerpoint/2010/main" val="64772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Działania inwestycyjne w 2018/2019 rok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17443"/>
          </a:xfrm>
        </p:spPr>
        <p:txBody>
          <a:bodyPr>
            <a:normAutofit/>
          </a:bodyPr>
          <a:lstStyle/>
          <a:p>
            <a:pPr lvl="0"/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zakończone w 2017 roku na kwotę 182 924,37 zł,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trakcie roku 2017  Spółka dokonała zakupów  majątku trwałego  na kwotę </a:t>
            </a:r>
            <a:b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502 210,50 zł,</a:t>
            </a:r>
          </a:p>
          <a:p>
            <a:pPr lvl="0"/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zakończone w 2018 roku na kwotę 2 500 803,53 zł,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(łącznie z dofinansowaniem otrzymanym w ramach RPOWP – rozwój  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systemów informatycznych)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trakcie roku 2018  Spółka dokonała zakupów  majątku trwałego  na kwotę </a:t>
            </a:r>
            <a:b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816 019,04 zł,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zakończone w 2019 roku stan na dzień 31.07.2019 r. na kwotę  </a:t>
            </a:r>
            <a:b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132 350,99 zł,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dnia 31.07.2019 roku Spółka dokonała zakupów  majątku trwałego </a:t>
            </a:r>
            <a:b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kwotę 456 166,90 zł,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Dodatkowo przeprowadzono remonty na kwotę 154 487,83 zł.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305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Otrzymane wsparcie w 2018/2019 rok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Nadzwyczajne Walne Zgromadzenie Szpitali Tczewskich SA w Tczewie uchwaliło podwyższenie kapitału zakładowego spółki o kwotę 100 000, 00 zł. 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Kwota w całości została przekazana Powiatowi Tczewskiemu przez Samorząd  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Miasta Tczewa.</a:t>
            </a:r>
          </a:p>
          <a:p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Złożyliśmy wniosek w ramach projektu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Polcard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„Doposażenie Oddziałów Rehabilitacji Neurologicznej kończyn górnych i dolnych” o wartości 120 000,00 zł (w tym udział własny 20 400,00 zł.), oczekujemy na wyniki aplikacji.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3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Pozyskane wsparcie w 2018/2019 rok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roku 2019 do dnia 31.07.2019 Spółka otrzymała od Wielkiej Orkiestry Świątecznej Pomocy sprzęt i wyposażenie o łącznej wartości 746 158,00 zł: 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Łóżeczka dla noworodków,</a:t>
            </a:r>
          </a:p>
          <a:p>
            <a:pPr marL="457200" indent="-457200">
              <a:buAutoNum type="alphaLcParenR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Pozycjoner do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apartu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RTG,</a:t>
            </a:r>
          </a:p>
          <a:p>
            <a:pPr marL="457200" indent="-457200">
              <a:buAutoNum type="alphaLcParenR" startAt="3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Koce ochronne,</a:t>
            </a:r>
          </a:p>
          <a:p>
            <a:pPr marL="457200" indent="-457200">
              <a:buAutoNum type="alphaLcParenR" startAt="3"/>
            </a:pP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Pulsoksymetry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indent="-457200">
              <a:buAutoNum type="alphaLcParenR" startAt="3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Aparat przyłóżkowy RTG (565 174,82 zł),</a:t>
            </a:r>
          </a:p>
          <a:p>
            <a:pPr marL="457200" indent="-457200">
              <a:buAutoNum type="alphaLcParenR" startAt="3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Aparat USG,</a:t>
            </a:r>
          </a:p>
          <a:p>
            <a:pPr marL="457200" indent="-457200">
              <a:buAutoNum type="alphaLcParenR" startAt="3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Ciepłe gniazdko NCMI,</a:t>
            </a:r>
          </a:p>
          <a:p>
            <a:pPr marL="457200" indent="-457200">
              <a:buAutoNum type="alphaLcParenR" startAt="3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Stanowisko do resuscytacji.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7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4251</TotalTime>
  <Words>361</Words>
  <Application>Microsoft Office PowerPoint</Application>
  <PresentationFormat>Pokaz na ekranie (4:3)</PresentationFormat>
  <Paragraphs>155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Kierownictwo</vt:lpstr>
      <vt:lpstr>Worksheet</vt:lpstr>
      <vt:lpstr>Prezentacja programu PowerPoint</vt:lpstr>
      <vt:lpstr>Liczba zatrudnionych stan na dzień 31 sierpnia 2019</vt:lpstr>
      <vt:lpstr>Liczba Pacjentów leczonych stacjonarnie oraz ambulatoryjnie w warunkach szpitalnych w latach 2013-2018</vt:lpstr>
      <vt:lpstr>Rachunek zysków i strat</vt:lpstr>
      <vt:lpstr>Porównanie Przychodów komercyjnych</vt:lpstr>
      <vt:lpstr>Działania inwestycyjne w 2018/2019 rok</vt:lpstr>
      <vt:lpstr>Działania inwestycyjne w 2018/2019 rok</vt:lpstr>
      <vt:lpstr>Otrzymane wsparcie w 2018/2019 rok</vt:lpstr>
      <vt:lpstr>Pozyskane wsparcie w 2018/2019 rok</vt:lpstr>
      <vt:lpstr>Zobowiązania Spółki</vt:lpstr>
      <vt:lpstr>Kredyty i Pożyczki</vt:lpstr>
      <vt:lpstr>Zmiany Ustawodawcze/Zagrożenia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Grzenkowicz</dc:creator>
  <cp:lastModifiedBy>Maciej Bieliński</cp:lastModifiedBy>
  <cp:revision>114</cp:revision>
  <cp:lastPrinted>2019-09-11T10:58:03Z</cp:lastPrinted>
  <dcterms:created xsi:type="dcterms:W3CDTF">2015-01-26T17:53:18Z</dcterms:created>
  <dcterms:modified xsi:type="dcterms:W3CDTF">2019-09-13T08:46:13Z</dcterms:modified>
</cp:coreProperties>
</file>