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13" r:id="rId5"/>
    <p:sldId id="260" r:id="rId6"/>
    <p:sldId id="261" r:id="rId7"/>
    <p:sldId id="262" r:id="rId8"/>
    <p:sldId id="263" r:id="rId9"/>
    <p:sldId id="320" r:id="rId10"/>
    <p:sldId id="325" r:id="rId11"/>
    <p:sldId id="324" r:id="rId12"/>
    <p:sldId id="268" r:id="rId13"/>
    <p:sldId id="271" r:id="rId14"/>
    <p:sldId id="312" r:id="rId1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68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8" d="100"/>
          <a:sy n="108" d="100"/>
        </p:scale>
        <p:origin x="17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 pacjentów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29629629629573E-3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864197530864196E-3"/>
                  <c:y val="-5.0508587896100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864197530865328E-3"/>
                  <c:y val="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62973</c:v>
                </c:pt>
                <c:pt idx="1">
                  <c:v>69794</c:v>
                </c:pt>
                <c:pt idx="2">
                  <c:v>76746</c:v>
                </c:pt>
                <c:pt idx="3">
                  <c:v>91231</c:v>
                </c:pt>
                <c:pt idx="4">
                  <c:v>88069</c:v>
                </c:pt>
                <c:pt idx="5">
                  <c:v>94225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540248"/>
        <c:axId val="335541816"/>
      </c:lineChart>
      <c:catAx>
        <c:axId val="33554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5541816"/>
        <c:crosses val="autoZero"/>
        <c:auto val="1"/>
        <c:lblAlgn val="ctr"/>
        <c:lblOffset val="100"/>
        <c:noMultiLvlLbl val="0"/>
      </c:catAx>
      <c:valAx>
        <c:axId val="335541816"/>
        <c:scaling>
          <c:orientation val="minMax"/>
          <c:min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554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50281909205802E-2"/>
          <c:y val="0.13243082190464217"/>
          <c:w val="0.90788798969573248"/>
          <c:h val="0.70197038729658201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pacjentów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802469135802469E-2"/>
                  <c:y val="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802469135802469E-2"/>
                  <c:y val="7.295684918325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432098765432098E-3"/>
                  <c:y val="6.17327185396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728395061727264E-3"/>
                  <c:y val="7.295684918325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26543</c:v>
                </c:pt>
                <c:pt idx="1">
                  <c:v>27723</c:v>
                </c:pt>
                <c:pt idx="2">
                  <c:v>27648</c:v>
                </c:pt>
                <c:pt idx="3">
                  <c:v>28433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544560"/>
        <c:axId val="335540640"/>
      </c:lineChart>
      <c:catAx>
        <c:axId val="33554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5540640"/>
        <c:crosses val="autoZero"/>
        <c:auto val="1"/>
        <c:lblAlgn val="ctr"/>
        <c:lblOffset val="100"/>
        <c:noMultiLvlLbl val="0"/>
      </c:catAx>
      <c:valAx>
        <c:axId val="33554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554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2B2DD4-2C23-4408-AD67-21F89CDE75F1}" type="datetimeFigureOut">
              <a:rPr lang="pl-PL" smtClean="0"/>
              <a:t>2017-09-15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1BF333-4AB8-44B8-B594-0072B804C83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611210"/>
            <a:ext cx="6400800" cy="12192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Rada Powiatu 26.09.2017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5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260648"/>
            <a:ext cx="28098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4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dirty="0" smtClean="0">
                <a:latin typeface="Calibri" panose="020F0502020204030204" pitchFamily="34" charset="0"/>
              </a:rPr>
              <a:t>Liczba Porad Specjalistycznych w latach 2011-2016</a:t>
            </a:r>
            <a:endParaRPr lang="pl-PL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803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7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889" y="404664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dirty="0" smtClean="0">
                <a:latin typeface="Calibri" panose="020F0502020204030204" pitchFamily="34" charset="0"/>
              </a:rPr>
              <a:t>Liczba Pacjentów leczonych stacjonarnie oraz ambulatoryjnie w warunkach szpitalnych w latach 2013-2016</a:t>
            </a:r>
            <a:endParaRPr lang="pl-PL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6276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41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Rachunek zysków i strat</a:t>
            </a:r>
            <a:endParaRPr lang="pl-PL" sz="2800" dirty="0">
              <a:latin typeface="Calibri" panose="020F050202020403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960"/>
            <a:ext cx="6336704" cy="6720407"/>
          </a:xfrm>
        </p:spPr>
      </p:pic>
    </p:spTree>
    <p:extLst>
      <p:ext uri="{BB962C8B-B14F-4D97-AF65-F5344CB8AC3E}">
        <p14:creationId xmlns:p14="http://schemas.microsoft.com/office/powerpoint/2010/main" val="5472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Remonty bieżące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latin typeface="Palatino Linotype"/>
            </a:endParaRPr>
          </a:p>
          <a:p>
            <a:pPr marL="0" lvl="0" indent="0" algn="ctr">
              <a:buNone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Palatino Linotype"/>
            </a:endParaRPr>
          </a:p>
          <a:p>
            <a:pPr marL="0" lvl="0" indent="0" algn="ctr">
              <a:buNone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Szpitale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Tczewskie S.A. na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bieżąco, w ramach swoich możliwości modernizują wszystkie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obiekty szpitalne.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</a:br>
            <a:endParaRPr lang="pl-PL" sz="2000" b="1" dirty="0">
              <a:solidFill>
                <a:schemeClr val="accent1">
                  <a:lumMod val="75000"/>
                </a:schemeClr>
              </a:solidFill>
              <a:latin typeface="Palatino Linotype"/>
            </a:endParaRPr>
          </a:p>
          <a:p>
            <a:pPr marL="0" lvl="0" indent="0" algn="ctr">
              <a:buNone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latin typeface="Palatino Linotype"/>
            </a:endParaRPr>
          </a:p>
          <a:p>
            <a:pPr marL="0" lvl="0" indent="0" algn="ctr">
              <a:buNone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Modernizacje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dokonywane są z własnych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środków</a:t>
            </a:r>
            <a:b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</a:b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tzw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Palatino Linotype"/>
              </a:rPr>
              <a:t>. systemem gospodarczym.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6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Dziękuję za uwagę.</a:t>
            </a:r>
            <a:endParaRPr lang="pl-PL" sz="6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alt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Historia powstania Szpitali Tczewskich S.A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Zespół Opieki Zdrowotnej został powołany na mocy uchwały </a:t>
            </a:r>
            <a:b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nr 342/LXXXVI/72, 24/107/72 Prezydium Miejskiej i Powiatowej Rady Narodowej w Tczewie w dniu 18.12.1972.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ZOZ w Tczewie rozpoczął działalność 1 stycznia 1973 roku.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 roku 2007 rozpoczęto starania w kierunku przekształcenia dotychczasowego SP ZOZ-u w NZOZ. Starostwo Powiatowe powołało spółkę – Tczewskie Centrum Zdrowia Sp. z o.o., która to utworzyła Niepubliczny Zakład Opieki Zdrowotnej Szpital Powiatowy w Tczewie.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Starostwo Powiatowe w Tczewie jest właścicielem 100% udziałów w Spółce.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Działalność nowo powstała Spółka rozpoczęła z dniem 1 sierpnia 2008 roku. </a:t>
            </a:r>
          </a:p>
          <a:p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alt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Historia powstania Szpitali Tczewskich </a:t>
            </a:r>
            <a:r>
              <a:rPr lang="pl-PL" alt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S.A.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W dniu 1 października 2009 roku do struktur Tczewskiego Centrum Zdrowia Sp. z o.o. dołączył Szpital Rehabilitacyjny i Opieki Długoterminowej poprzez podpisanie  „Umowy przeniesienia prawa użytkowania wieczystego gruntu 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/>
            </a:r>
            <a:b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</a:b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i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prawa własności budynków oraz pozostałych aktywów trwałych w zamian za przejęcie długu”.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W dniu 29 marca 2011 roku został podpisany akt notarialny </a:t>
            </a:r>
            <a:b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</a:b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Rep A 2077/2011 w którym Zarząd Powiatu Tczewskiego, działający jako Zgromadzenie Wspólników, przekształciło Tczewskie Centrum Zdrowia 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/>
            </a:r>
            <a:b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</a:b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Sp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. z o.o. w Szpitale Tczewskie S.A.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pl-PL" alt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Arial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Przekształcona Spółka rozpoczęła swoje funkcjonowanie z momencie wpisania do KRS </a:t>
            </a:r>
            <a:r>
              <a:rPr lang="pl-PL" altLang="pl-PL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t.j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.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Arial" charset="0"/>
              </a:rPr>
              <a:t>od 1 czerwca 2011 roku.</a:t>
            </a:r>
          </a:p>
          <a:p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alt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Misja i Wizja Szpitala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Misją szpitala jest zapewnienie pacjentom powiatu tczewskiego kompleksowej obsługi medycznej. </a:t>
            </a:r>
          </a:p>
          <a:p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Wizją szpitala jest świadczenie kompleksowych usług medycznych na terenie powiatu tczewskiego, godząc dobro pacjentów z rachunkiem ekonomicznym szpitala.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alt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Liczba łóżek rzeczywistych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Oddział Chorób Wewnętrznych		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72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Chirurgiczny				41 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Anestezjologii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 Intensywnej Terapii 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6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Położniczo – Ginekologiczny	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43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łóżka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Pediatryczny				25 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Neonatologiczny		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25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Dzienny Chirurgiczny		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4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łóżka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ZOL w Gniewie					50 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ZOL w Tczewie					26 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Medycyny Paliatywnej i Hospicyjnej	</a:t>
            </a:r>
            <a:r>
              <a:rPr lang="pl-PL" altLang="pl-PL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15 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Oddział Rehabilitacyjny				48 łóżek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pl-PL" altLang="pl-PL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 sumie					</a:t>
            </a:r>
            <a:r>
              <a:rPr lang="pl-PL" altLang="pl-PL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347 </a:t>
            </a:r>
            <a:r>
              <a:rPr lang="pl-PL" altLang="pl-PL" sz="28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łóżka</a:t>
            </a:r>
          </a:p>
          <a:p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Zakres działalności </a:t>
            </a:r>
            <a:endParaRPr lang="pl-PL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Lecznictwo szpitalne w </a:t>
            </a: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oddziałach:</a:t>
            </a:r>
            <a:endParaRPr lang="pl-PL" sz="20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chorób wewnętrznych,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chirurgii ogólnej,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anestezjologii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i intensywnej terapii,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położniczo – ginekologicznym,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neonatologicznym,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pediatrycznym.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  <a:defRPr/>
            </a:pP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Opieka </a:t>
            </a: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długoterminowa:</a:t>
            </a:r>
            <a:endParaRPr lang="pl-PL" sz="20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Zakład Opiekuńczo – Leczniczy w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Gniewie,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Zakład Opiekuńczo – Leczniczy w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Tczewie,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Pacjenci Wentylowani Mechanicznie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Opieka Hospicyjna: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Hospicjum Stacjonarne w Tczewie,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Hospicjum Domowe,</a:t>
            </a:r>
            <a:endParaRPr lang="pl-PL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Programy </a:t>
            </a: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profilaktyczne: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Profilaktyka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raka piersi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Zakres działalności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pl-PL" sz="20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Ambulatoryjna </a:t>
            </a: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Opieka Specjalistyczna w poradniach: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Alergologicznej,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Chirurgii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ogólnej,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Diabetologicznej,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Endokrynologicznej,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Gastroenterologicznej,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Ginekologicznej,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Gruźlicy i chorób płuc dla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dzieci,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Kardiologicznej,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Logopedycznej,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Neonatologicznej,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Neurologicznej,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Laryngologicznej,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Onkologicznej,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Ortopedii i traumatologii narządu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ruchu,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Urologicznej.</a:t>
            </a:r>
            <a:endParaRPr lang="pl-PL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Zakres działalności </a:t>
            </a:r>
            <a:endParaRPr lang="pl-PL" sz="2800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pl-PL" sz="1800" b="1" u="sng" dirty="0" smtClean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Ambulatoryjna </a:t>
            </a:r>
            <a:r>
              <a:rPr lang="pl-PL" sz="1800" b="1" u="sng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świadczenia diagnostyczne kosztochłonne </a:t>
            </a:r>
            <a:br>
              <a:rPr lang="pl-PL" sz="1800" b="1" u="sng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1800" b="1" u="sng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w pracowniach: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EKG,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Gastroskopii i Kolonoskopii,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RTG,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USG.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pl-PL" sz="1800" b="1" u="sng" dirty="0" smtClean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Podstawowa </a:t>
            </a:r>
            <a:r>
              <a:rPr lang="pl-PL" sz="1800" b="1" u="sng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Opieka Zdrowotna: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1 placówka POZ obejmująca opieką ponad </a:t>
            </a:r>
            <a:r>
              <a:rPr lang="pl-PL" sz="1800" dirty="0" smtClean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700 </a:t>
            </a:r>
            <a:r>
              <a:rPr lang="pl-PL" sz="1800" dirty="0">
                <a:solidFill>
                  <a:srgbClr val="6076B4">
                    <a:lumMod val="75000"/>
                  </a:srgbClr>
                </a:solidFill>
                <a:latin typeface="Arial" panose="020B0604020202020204" pitchFamily="34" charset="0"/>
                <a:ea typeface="Calibri" pitchFamily="34" charset="0"/>
                <a:cs typeface="Times New Roman" pitchFamily="18" charset="0"/>
              </a:rPr>
              <a:t>zadeklarowanych pacjentów.</a:t>
            </a:r>
            <a:endParaRPr lang="pl-PL" sz="2000" dirty="0">
              <a:solidFill>
                <a:srgbClr val="6076B4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endParaRPr lang="pl-P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Liczba zatrudnionych stan na dzień 31 sierpnia 2017</a:t>
            </a:r>
            <a:endParaRPr 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72179"/>
              </p:ext>
            </p:extLst>
          </p:nvPr>
        </p:nvGraphicFramePr>
        <p:xfrm>
          <a:off x="251520" y="1340764"/>
          <a:ext cx="8640960" cy="4680520"/>
        </p:xfrm>
        <a:graphic>
          <a:graphicData uri="http://schemas.openxmlformats.org/drawingml/2006/table">
            <a:tbl>
              <a:tblPr/>
              <a:tblGrid>
                <a:gridCol w="504056"/>
                <a:gridCol w="2448272"/>
                <a:gridCol w="1932336"/>
                <a:gridCol w="1380032"/>
                <a:gridCol w="1207704"/>
                <a:gridCol w="1168560"/>
              </a:tblGrid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Grupa zawodowa</a:t>
                      </a:r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Umowa </a:t>
                      </a:r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 pracę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Kontrakt </a:t>
                      </a:r>
                      <a:endParaRPr lang="pl-PL" sz="2000" b="1" i="0" u="none" strike="noStrike" dirty="0">
                        <a:solidFill>
                          <a:srgbClr val="42568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Zlecenie</a:t>
                      </a:r>
                      <a:endParaRPr lang="pl-PL" sz="2000" b="1" i="0" u="none" strike="noStrike" dirty="0">
                        <a:solidFill>
                          <a:srgbClr val="42568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lekarze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pielęgniarki </a:t>
                      </a:r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położne</a:t>
                      </a:r>
                      <a:endParaRPr lang="pl-PL" sz="2000" b="0" i="0" u="none" strike="noStrike" dirty="0">
                        <a:solidFill>
                          <a:srgbClr val="42568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ratownicy medyczni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farmaceuci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42568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fizjoterapeuci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opiekunki medyczne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pozostały śr. medyczny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nizszy pers. med.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pl-PL" sz="2000" b="0" i="0" u="none" strike="noStrike" dirty="0">
                        <a:solidFill>
                          <a:srgbClr val="42568D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personel gospodarczy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kapelani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administracja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6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42568D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9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903</TotalTime>
  <Words>356</Words>
  <Application>Microsoft Office PowerPoint</Application>
  <PresentationFormat>Pokaz na ekranie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Kierownictwo</vt:lpstr>
      <vt:lpstr>Prezentacja programu PowerPoint</vt:lpstr>
      <vt:lpstr>Historia powstania Szpitali Tczewskich S.A</vt:lpstr>
      <vt:lpstr>Historia powstania Szpitali Tczewskich S.A.</vt:lpstr>
      <vt:lpstr>Misja i Wizja Szpitala</vt:lpstr>
      <vt:lpstr>Liczba łóżek rzeczywistych</vt:lpstr>
      <vt:lpstr>Zakres działalności </vt:lpstr>
      <vt:lpstr>Zakres działalności </vt:lpstr>
      <vt:lpstr>Zakres działalności </vt:lpstr>
      <vt:lpstr>Liczba zatrudnionych stan na dzień 31 sierpnia 2017</vt:lpstr>
      <vt:lpstr>Liczba Porad Specjalistycznych w latach 2011-2016</vt:lpstr>
      <vt:lpstr>Liczba Pacjentów leczonych stacjonarnie oraz ambulatoryjnie w warunkach szpitalnych w latach 2013-2016</vt:lpstr>
      <vt:lpstr>Rachunek zysków i strat</vt:lpstr>
      <vt:lpstr>Remonty bieżące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Grzenkowicz</dc:creator>
  <cp:lastModifiedBy>Maciej Bieliński</cp:lastModifiedBy>
  <cp:revision>46</cp:revision>
  <cp:lastPrinted>2017-09-15T08:38:27Z</cp:lastPrinted>
  <dcterms:created xsi:type="dcterms:W3CDTF">2015-01-26T17:53:18Z</dcterms:created>
  <dcterms:modified xsi:type="dcterms:W3CDTF">2017-09-15T08:43:24Z</dcterms:modified>
</cp:coreProperties>
</file>